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7"/>
  </p:notesMasterIdLst>
  <p:sldIdLst>
    <p:sldId id="258" r:id="rId2"/>
    <p:sldId id="259" r:id="rId3"/>
    <p:sldId id="272" r:id="rId4"/>
    <p:sldId id="261" r:id="rId5"/>
    <p:sldId id="260" r:id="rId6"/>
    <p:sldId id="325" r:id="rId7"/>
    <p:sldId id="275" r:id="rId8"/>
    <p:sldId id="276" r:id="rId9"/>
    <p:sldId id="281" r:id="rId10"/>
    <p:sldId id="273" r:id="rId11"/>
    <p:sldId id="295" r:id="rId12"/>
    <p:sldId id="329" r:id="rId13"/>
    <p:sldId id="326" r:id="rId14"/>
    <p:sldId id="327" r:id="rId15"/>
    <p:sldId id="263" r:id="rId16"/>
    <p:sldId id="304" r:id="rId17"/>
    <p:sldId id="305" r:id="rId18"/>
    <p:sldId id="298" r:id="rId19"/>
    <p:sldId id="328" r:id="rId20"/>
    <p:sldId id="306" r:id="rId21"/>
    <p:sldId id="267" r:id="rId22"/>
    <p:sldId id="315" r:id="rId23"/>
    <p:sldId id="269" r:id="rId24"/>
    <p:sldId id="317" r:id="rId25"/>
    <p:sldId id="32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9"/>
    <a:srgbClr val="CCECFF"/>
    <a:srgbClr val="BEFAED"/>
    <a:srgbClr val="CCFFFF"/>
    <a:srgbClr val="CCFFCC"/>
    <a:srgbClr val="EDE1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710D02-F203-4F80-83C4-6DA67D810682}" v="18" dt="2026-01-08T18:22:00.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87" d="100"/>
          <a:sy n="87" d="100"/>
        </p:scale>
        <p:origin x="528" y="2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7AC64-BA5E-47F2-9CEA-BEE9FD0F76D2}" type="datetimeFigureOut">
              <a:rPr lang="en-US" smtClean="0"/>
              <a:t>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F2E3-5B12-407D-BBAD-D7DFFAD2A69C}" type="slidenum">
              <a:rPr lang="en-US" smtClean="0"/>
              <a:t>‹#›</a:t>
            </a:fld>
            <a:endParaRPr lang="en-US"/>
          </a:p>
        </p:txBody>
      </p:sp>
    </p:spTree>
    <p:extLst>
      <p:ext uri="{BB962C8B-B14F-4D97-AF65-F5344CB8AC3E}">
        <p14:creationId xmlns:p14="http://schemas.microsoft.com/office/powerpoint/2010/main" val="3024218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9489C0-13AA-4C88-B0FB-CCBEBF477E13}" type="datetime1">
              <a:rPr lang="en-US" smtClean="0"/>
              <a:t>1/8/2026</a:t>
            </a:fld>
            <a:endParaRPr lang="en-US"/>
          </a:p>
        </p:txBody>
      </p:sp>
      <p:sp>
        <p:nvSpPr>
          <p:cNvPr id="5" name="Footer Placeholder 4"/>
          <p:cNvSpPr>
            <a:spLocks noGrp="1"/>
          </p:cNvSpPr>
          <p:nvPr>
            <p:ph type="ftr" sz="quarter" idx="11"/>
          </p:nvPr>
        </p:nvSpPr>
        <p:spPr/>
        <p:txBody>
          <a:bodyPr/>
          <a:lstStyle/>
          <a:p>
            <a:r>
              <a:rPr lang="en-US"/>
              <a:t>ScrollTherm Process - Patents Pending</a:t>
            </a:r>
          </a:p>
        </p:txBody>
      </p:sp>
      <p:sp>
        <p:nvSpPr>
          <p:cNvPr id="6" name="Slide Number Placeholder 5"/>
          <p:cNvSpPr>
            <a:spLocks noGrp="1"/>
          </p:cNvSpPr>
          <p:nvPr>
            <p:ph type="sldNum" sz="quarter" idx="12"/>
          </p:nvPr>
        </p:nvSpPr>
        <p:spPr/>
        <p:txBody>
          <a:bodyPr/>
          <a:lstStyle/>
          <a:p>
            <a:fld id="{04276955-B7FC-44C7-B9DC-63E68269DA26}" type="slidenum">
              <a:rPr lang="en-US" smtClean="0"/>
              <a:t>‹#›</a:t>
            </a:fld>
            <a:endParaRPr lang="en-US"/>
          </a:p>
        </p:txBody>
      </p:sp>
    </p:spTree>
    <p:extLst>
      <p:ext uri="{BB962C8B-B14F-4D97-AF65-F5344CB8AC3E}">
        <p14:creationId xmlns:p14="http://schemas.microsoft.com/office/powerpoint/2010/main" val="11451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3752C4-4B09-471C-9EF8-75CE34B3BC2F}" type="datetime1">
              <a:rPr lang="en-US" smtClean="0"/>
              <a:t>1/8/2026</a:t>
            </a:fld>
            <a:endParaRPr lang="en-US"/>
          </a:p>
        </p:txBody>
      </p:sp>
      <p:sp>
        <p:nvSpPr>
          <p:cNvPr id="5" name="Footer Placeholder 4"/>
          <p:cNvSpPr>
            <a:spLocks noGrp="1"/>
          </p:cNvSpPr>
          <p:nvPr>
            <p:ph type="ftr" sz="quarter" idx="11"/>
          </p:nvPr>
        </p:nvSpPr>
        <p:spPr/>
        <p:txBody>
          <a:bodyPr/>
          <a:lstStyle/>
          <a:p>
            <a:r>
              <a:rPr lang="en-US"/>
              <a:t>ScrollTherm Process - Patents Pending</a:t>
            </a:r>
          </a:p>
        </p:txBody>
      </p:sp>
      <p:sp>
        <p:nvSpPr>
          <p:cNvPr id="6" name="Slide Number Placeholder 5"/>
          <p:cNvSpPr>
            <a:spLocks noGrp="1"/>
          </p:cNvSpPr>
          <p:nvPr>
            <p:ph type="sldNum" sz="quarter" idx="12"/>
          </p:nvPr>
        </p:nvSpPr>
        <p:spPr/>
        <p:txBody>
          <a:bodyPr/>
          <a:lstStyle/>
          <a:p>
            <a:fld id="{04276955-B7FC-44C7-B9DC-63E68269DA26}" type="slidenum">
              <a:rPr lang="en-US" smtClean="0"/>
              <a:t>‹#›</a:t>
            </a:fld>
            <a:endParaRPr lang="en-US"/>
          </a:p>
        </p:txBody>
      </p:sp>
    </p:spTree>
    <p:extLst>
      <p:ext uri="{BB962C8B-B14F-4D97-AF65-F5344CB8AC3E}">
        <p14:creationId xmlns:p14="http://schemas.microsoft.com/office/powerpoint/2010/main" val="3775179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6A248F-B85B-4307-BED5-81F2E0F6C8FE}" type="datetime1">
              <a:rPr lang="en-US" smtClean="0"/>
              <a:t>1/8/2026</a:t>
            </a:fld>
            <a:endParaRPr lang="en-US"/>
          </a:p>
        </p:txBody>
      </p:sp>
      <p:sp>
        <p:nvSpPr>
          <p:cNvPr id="5" name="Footer Placeholder 4"/>
          <p:cNvSpPr>
            <a:spLocks noGrp="1"/>
          </p:cNvSpPr>
          <p:nvPr>
            <p:ph type="ftr" sz="quarter" idx="11"/>
          </p:nvPr>
        </p:nvSpPr>
        <p:spPr/>
        <p:txBody>
          <a:bodyPr/>
          <a:lstStyle/>
          <a:p>
            <a:r>
              <a:rPr lang="en-US"/>
              <a:t>ScrollTherm Process - Patents Pending</a:t>
            </a:r>
          </a:p>
        </p:txBody>
      </p:sp>
      <p:sp>
        <p:nvSpPr>
          <p:cNvPr id="6" name="Slide Number Placeholder 5"/>
          <p:cNvSpPr>
            <a:spLocks noGrp="1"/>
          </p:cNvSpPr>
          <p:nvPr>
            <p:ph type="sldNum" sz="quarter" idx="12"/>
          </p:nvPr>
        </p:nvSpPr>
        <p:spPr/>
        <p:txBody>
          <a:bodyPr/>
          <a:lstStyle/>
          <a:p>
            <a:fld id="{04276955-B7FC-44C7-B9DC-63E68269DA26}" type="slidenum">
              <a:rPr lang="en-US" smtClean="0"/>
              <a:t>‹#›</a:t>
            </a:fld>
            <a:endParaRPr lang="en-US"/>
          </a:p>
        </p:txBody>
      </p:sp>
    </p:spTree>
    <p:extLst>
      <p:ext uri="{BB962C8B-B14F-4D97-AF65-F5344CB8AC3E}">
        <p14:creationId xmlns:p14="http://schemas.microsoft.com/office/powerpoint/2010/main" val="387932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488B47-8FCA-49DA-8B67-347B4D32DBF8}" type="datetime1">
              <a:rPr lang="en-US" smtClean="0"/>
              <a:t>1/8/2026</a:t>
            </a:fld>
            <a:endParaRPr lang="en-US"/>
          </a:p>
        </p:txBody>
      </p:sp>
      <p:sp>
        <p:nvSpPr>
          <p:cNvPr id="5" name="Footer Placeholder 4"/>
          <p:cNvSpPr>
            <a:spLocks noGrp="1"/>
          </p:cNvSpPr>
          <p:nvPr>
            <p:ph type="ftr" sz="quarter" idx="11"/>
          </p:nvPr>
        </p:nvSpPr>
        <p:spPr/>
        <p:txBody>
          <a:bodyPr/>
          <a:lstStyle/>
          <a:p>
            <a:r>
              <a:rPr lang="en-US"/>
              <a:t>ScrollTherm Process - Patents Pending</a:t>
            </a:r>
          </a:p>
        </p:txBody>
      </p:sp>
      <p:sp>
        <p:nvSpPr>
          <p:cNvPr id="6" name="Slide Number Placeholder 5"/>
          <p:cNvSpPr>
            <a:spLocks noGrp="1"/>
          </p:cNvSpPr>
          <p:nvPr>
            <p:ph type="sldNum" sz="quarter" idx="12"/>
          </p:nvPr>
        </p:nvSpPr>
        <p:spPr/>
        <p:txBody>
          <a:bodyPr/>
          <a:lstStyle/>
          <a:p>
            <a:fld id="{04276955-B7FC-44C7-B9DC-63E68269DA26}" type="slidenum">
              <a:rPr lang="en-US" smtClean="0"/>
              <a:t>‹#›</a:t>
            </a:fld>
            <a:endParaRPr lang="en-US"/>
          </a:p>
        </p:txBody>
      </p:sp>
    </p:spTree>
    <p:extLst>
      <p:ext uri="{BB962C8B-B14F-4D97-AF65-F5344CB8AC3E}">
        <p14:creationId xmlns:p14="http://schemas.microsoft.com/office/powerpoint/2010/main" val="206145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90A879-9F00-4FE4-A5AE-8F8B5B8BB01D}" type="datetime1">
              <a:rPr lang="en-US" smtClean="0"/>
              <a:t>1/8/2026</a:t>
            </a:fld>
            <a:endParaRPr lang="en-US"/>
          </a:p>
        </p:txBody>
      </p:sp>
      <p:sp>
        <p:nvSpPr>
          <p:cNvPr id="5" name="Footer Placeholder 4"/>
          <p:cNvSpPr>
            <a:spLocks noGrp="1"/>
          </p:cNvSpPr>
          <p:nvPr>
            <p:ph type="ftr" sz="quarter" idx="11"/>
          </p:nvPr>
        </p:nvSpPr>
        <p:spPr/>
        <p:txBody>
          <a:bodyPr/>
          <a:lstStyle/>
          <a:p>
            <a:r>
              <a:rPr lang="en-US"/>
              <a:t>ScrollTherm Process - Patents Pending</a:t>
            </a:r>
          </a:p>
        </p:txBody>
      </p:sp>
      <p:sp>
        <p:nvSpPr>
          <p:cNvPr id="6" name="Slide Number Placeholder 5"/>
          <p:cNvSpPr>
            <a:spLocks noGrp="1"/>
          </p:cNvSpPr>
          <p:nvPr>
            <p:ph type="sldNum" sz="quarter" idx="12"/>
          </p:nvPr>
        </p:nvSpPr>
        <p:spPr/>
        <p:txBody>
          <a:bodyPr/>
          <a:lstStyle/>
          <a:p>
            <a:fld id="{04276955-B7FC-44C7-B9DC-63E68269DA26}" type="slidenum">
              <a:rPr lang="en-US" smtClean="0"/>
              <a:t>‹#›</a:t>
            </a:fld>
            <a:endParaRPr lang="en-US"/>
          </a:p>
        </p:txBody>
      </p:sp>
    </p:spTree>
    <p:extLst>
      <p:ext uri="{BB962C8B-B14F-4D97-AF65-F5344CB8AC3E}">
        <p14:creationId xmlns:p14="http://schemas.microsoft.com/office/powerpoint/2010/main" val="425052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3EE560-907C-4D8F-ACCE-F654D9A70EE4}" type="datetime1">
              <a:rPr lang="en-US" smtClean="0"/>
              <a:t>1/8/2026</a:t>
            </a:fld>
            <a:endParaRPr lang="en-US"/>
          </a:p>
        </p:txBody>
      </p:sp>
      <p:sp>
        <p:nvSpPr>
          <p:cNvPr id="6" name="Footer Placeholder 5"/>
          <p:cNvSpPr>
            <a:spLocks noGrp="1"/>
          </p:cNvSpPr>
          <p:nvPr>
            <p:ph type="ftr" sz="quarter" idx="11"/>
          </p:nvPr>
        </p:nvSpPr>
        <p:spPr/>
        <p:txBody>
          <a:bodyPr/>
          <a:lstStyle/>
          <a:p>
            <a:r>
              <a:rPr lang="en-US"/>
              <a:t>ScrollTherm Process - Patents Pending</a:t>
            </a:r>
          </a:p>
        </p:txBody>
      </p:sp>
      <p:sp>
        <p:nvSpPr>
          <p:cNvPr id="7" name="Slide Number Placeholder 6"/>
          <p:cNvSpPr>
            <a:spLocks noGrp="1"/>
          </p:cNvSpPr>
          <p:nvPr>
            <p:ph type="sldNum" sz="quarter" idx="12"/>
          </p:nvPr>
        </p:nvSpPr>
        <p:spPr/>
        <p:txBody>
          <a:bodyPr/>
          <a:lstStyle/>
          <a:p>
            <a:fld id="{04276955-B7FC-44C7-B9DC-63E68269DA26}" type="slidenum">
              <a:rPr lang="en-US" smtClean="0"/>
              <a:t>‹#›</a:t>
            </a:fld>
            <a:endParaRPr lang="en-US"/>
          </a:p>
        </p:txBody>
      </p:sp>
    </p:spTree>
    <p:extLst>
      <p:ext uri="{BB962C8B-B14F-4D97-AF65-F5344CB8AC3E}">
        <p14:creationId xmlns:p14="http://schemas.microsoft.com/office/powerpoint/2010/main" val="1073445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7B32D2-5A25-432D-A7D0-235BDFC87AEA}" type="datetime1">
              <a:rPr lang="en-US" smtClean="0"/>
              <a:t>1/8/2026</a:t>
            </a:fld>
            <a:endParaRPr lang="en-US"/>
          </a:p>
        </p:txBody>
      </p:sp>
      <p:sp>
        <p:nvSpPr>
          <p:cNvPr id="8" name="Footer Placeholder 7"/>
          <p:cNvSpPr>
            <a:spLocks noGrp="1"/>
          </p:cNvSpPr>
          <p:nvPr>
            <p:ph type="ftr" sz="quarter" idx="11"/>
          </p:nvPr>
        </p:nvSpPr>
        <p:spPr/>
        <p:txBody>
          <a:bodyPr/>
          <a:lstStyle/>
          <a:p>
            <a:r>
              <a:rPr lang="en-US"/>
              <a:t>ScrollTherm Process - Patents Pending</a:t>
            </a:r>
          </a:p>
        </p:txBody>
      </p:sp>
      <p:sp>
        <p:nvSpPr>
          <p:cNvPr id="9" name="Slide Number Placeholder 8"/>
          <p:cNvSpPr>
            <a:spLocks noGrp="1"/>
          </p:cNvSpPr>
          <p:nvPr>
            <p:ph type="sldNum" sz="quarter" idx="12"/>
          </p:nvPr>
        </p:nvSpPr>
        <p:spPr/>
        <p:txBody>
          <a:bodyPr/>
          <a:lstStyle/>
          <a:p>
            <a:fld id="{04276955-B7FC-44C7-B9DC-63E68269DA26}" type="slidenum">
              <a:rPr lang="en-US" smtClean="0"/>
              <a:t>‹#›</a:t>
            </a:fld>
            <a:endParaRPr lang="en-US"/>
          </a:p>
        </p:txBody>
      </p:sp>
    </p:spTree>
    <p:extLst>
      <p:ext uri="{BB962C8B-B14F-4D97-AF65-F5344CB8AC3E}">
        <p14:creationId xmlns:p14="http://schemas.microsoft.com/office/powerpoint/2010/main" val="1256262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CF1605-117A-4219-850D-DCB3EBC181EA}" type="datetime1">
              <a:rPr lang="en-US" smtClean="0"/>
              <a:t>1/8/2026</a:t>
            </a:fld>
            <a:endParaRPr lang="en-US"/>
          </a:p>
        </p:txBody>
      </p:sp>
      <p:sp>
        <p:nvSpPr>
          <p:cNvPr id="4" name="Footer Placeholder 3"/>
          <p:cNvSpPr>
            <a:spLocks noGrp="1"/>
          </p:cNvSpPr>
          <p:nvPr>
            <p:ph type="ftr" sz="quarter" idx="11"/>
          </p:nvPr>
        </p:nvSpPr>
        <p:spPr/>
        <p:txBody>
          <a:bodyPr/>
          <a:lstStyle/>
          <a:p>
            <a:r>
              <a:rPr lang="en-US"/>
              <a:t>ScrollTherm Process - Patents Pending</a:t>
            </a:r>
          </a:p>
        </p:txBody>
      </p:sp>
      <p:sp>
        <p:nvSpPr>
          <p:cNvPr id="5" name="Slide Number Placeholder 4"/>
          <p:cNvSpPr>
            <a:spLocks noGrp="1"/>
          </p:cNvSpPr>
          <p:nvPr>
            <p:ph type="sldNum" sz="quarter" idx="12"/>
          </p:nvPr>
        </p:nvSpPr>
        <p:spPr/>
        <p:txBody>
          <a:bodyPr/>
          <a:lstStyle/>
          <a:p>
            <a:fld id="{04276955-B7FC-44C7-B9DC-63E68269DA26}" type="slidenum">
              <a:rPr lang="en-US" smtClean="0"/>
              <a:t>‹#›</a:t>
            </a:fld>
            <a:endParaRPr lang="en-US"/>
          </a:p>
        </p:txBody>
      </p:sp>
    </p:spTree>
    <p:extLst>
      <p:ext uri="{BB962C8B-B14F-4D97-AF65-F5344CB8AC3E}">
        <p14:creationId xmlns:p14="http://schemas.microsoft.com/office/powerpoint/2010/main" val="2660420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C9C178-BB63-401E-A292-9F5B34F8B6A5}" type="datetime1">
              <a:rPr lang="en-US" smtClean="0"/>
              <a:t>1/8/2026</a:t>
            </a:fld>
            <a:endParaRPr lang="en-US"/>
          </a:p>
        </p:txBody>
      </p:sp>
      <p:sp>
        <p:nvSpPr>
          <p:cNvPr id="3" name="Footer Placeholder 2"/>
          <p:cNvSpPr>
            <a:spLocks noGrp="1"/>
          </p:cNvSpPr>
          <p:nvPr>
            <p:ph type="ftr" sz="quarter" idx="11"/>
          </p:nvPr>
        </p:nvSpPr>
        <p:spPr/>
        <p:txBody>
          <a:bodyPr/>
          <a:lstStyle/>
          <a:p>
            <a:r>
              <a:rPr lang="en-US"/>
              <a:t>ScrollTherm Process - Patents Pending</a:t>
            </a:r>
          </a:p>
        </p:txBody>
      </p:sp>
      <p:sp>
        <p:nvSpPr>
          <p:cNvPr id="4" name="Slide Number Placeholder 3"/>
          <p:cNvSpPr>
            <a:spLocks noGrp="1"/>
          </p:cNvSpPr>
          <p:nvPr>
            <p:ph type="sldNum" sz="quarter" idx="12"/>
          </p:nvPr>
        </p:nvSpPr>
        <p:spPr/>
        <p:txBody>
          <a:bodyPr/>
          <a:lstStyle/>
          <a:p>
            <a:fld id="{04276955-B7FC-44C7-B9DC-63E68269DA26}" type="slidenum">
              <a:rPr lang="en-US" smtClean="0"/>
              <a:t>‹#›</a:t>
            </a:fld>
            <a:endParaRPr lang="en-US"/>
          </a:p>
        </p:txBody>
      </p:sp>
    </p:spTree>
    <p:extLst>
      <p:ext uri="{BB962C8B-B14F-4D97-AF65-F5344CB8AC3E}">
        <p14:creationId xmlns:p14="http://schemas.microsoft.com/office/powerpoint/2010/main" val="228285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66D0A8-34FA-4608-AE0E-1BB19A6D95F1}" type="datetime1">
              <a:rPr lang="en-US" smtClean="0"/>
              <a:t>1/8/2026</a:t>
            </a:fld>
            <a:endParaRPr lang="en-US"/>
          </a:p>
        </p:txBody>
      </p:sp>
      <p:sp>
        <p:nvSpPr>
          <p:cNvPr id="6" name="Footer Placeholder 5"/>
          <p:cNvSpPr>
            <a:spLocks noGrp="1"/>
          </p:cNvSpPr>
          <p:nvPr>
            <p:ph type="ftr" sz="quarter" idx="11"/>
          </p:nvPr>
        </p:nvSpPr>
        <p:spPr/>
        <p:txBody>
          <a:bodyPr/>
          <a:lstStyle/>
          <a:p>
            <a:r>
              <a:rPr lang="en-US"/>
              <a:t>ScrollTherm Process - Patents Pending</a:t>
            </a:r>
          </a:p>
        </p:txBody>
      </p:sp>
      <p:sp>
        <p:nvSpPr>
          <p:cNvPr id="7" name="Slide Number Placeholder 6"/>
          <p:cNvSpPr>
            <a:spLocks noGrp="1"/>
          </p:cNvSpPr>
          <p:nvPr>
            <p:ph type="sldNum" sz="quarter" idx="12"/>
          </p:nvPr>
        </p:nvSpPr>
        <p:spPr/>
        <p:txBody>
          <a:bodyPr/>
          <a:lstStyle/>
          <a:p>
            <a:fld id="{04276955-B7FC-44C7-B9DC-63E68269DA26}" type="slidenum">
              <a:rPr lang="en-US" smtClean="0"/>
              <a:t>‹#›</a:t>
            </a:fld>
            <a:endParaRPr lang="en-US"/>
          </a:p>
        </p:txBody>
      </p:sp>
    </p:spTree>
    <p:extLst>
      <p:ext uri="{BB962C8B-B14F-4D97-AF65-F5344CB8AC3E}">
        <p14:creationId xmlns:p14="http://schemas.microsoft.com/office/powerpoint/2010/main" val="2904143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2B3FA7-0B0C-4758-893D-A51581FE8969}" type="datetime1">
              <a:rPr lang="en-US" smtClean="0"/>
              <a:t>1/8/2026</a:t>
            </a:fld>
            <a:endParaRPr lang="en-US"/>
          </a:p>
        </p:txBody>
      </p:sp>
      <p:sp>
        <p:nvSpPr>
          <p:cNvPr id="6" name="Footer Placeholder 5"/>
          <p:cNvSpPr>
            <a:spLocks noGrp="1"/>
          </p:cNvSpPr>
          <p:nvPr>
            <p:ph type="ftr" sz="quarter" idx="11"/>
          </p:nvPr>
        </p:nvSpPr>
        <p:spPr/>
        <p:txBody>
          <a:bodyPr/>
          <a:lstStyle/>
          <a:p>
            <a:r>
              <a:rPr lang="en-US"/>
              <a:t>ScrollTherm Process - Patents Pending</a:t>
            </a:r>
          </a:p>
        </p:txBody>
      </p:sp>
      <p:sp>
        <p:nvSpPr>
          <p:cNvPr id="7" name="Slide Number Placeholder 6"/>
          <p:cNvSpPr>
            <a:spLocks noGrp="1"/>
          </p:cNvSpPr>
          <p:nvPr>
            <p:ph type="sldNum" sz="quarter" idx="12"/>
          </p:nvPr>
        </p:nvSpPr>
        <p:spPr/>
        <p:txBody>
          <a:bodyPr/>
          <a:lstStyle/>
          <a:p>
            <a:fld id="{04276955-B7FC-44C7-B9DC-63E68269DA26}" type="slidenum">
              <a:rPr lang="en-US" smtClean="0"/>
              <a:t>‹#›</a:t>
            </a:fld>
            <a:endParaRPr lang="en-US"/>
          </a:p>
        </p:txBody>
      </p:sp>
    </p:spTree>
    <p:extLst>
      <p:ext uri="{BB962C8B-B14F-4D97-AF65-F5344CB8AC3E}">
        <p14:creationId xmlns:p14="http://schemas.microsoft.com/office/powerpoint/2010/main" val="325183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E0A87-973E-460D-BB3F-5C4200A73FB9}" type="datetime1">
              <a:rPr lang="en-US" smtClean="0"/>
              <a:t>1/8/2026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ScrollTherm Process - Patents Pending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76955-B7FC-44C7-B9DC-63E68269DA26}" type="slidenum">
              <a:rPr lang="en-US" smtClean="0"/>
              <a:t>‹#›</a:t>
            </a:fld>
            <a:endParaRPr lang="en-US"/>
          </a:p>
        </p:txBody>
      </p:sp>
    </p:spTree>
    <p:extLst>
      <p:ext uri="{BB962C8B-B14F-4D97-AF65-F5344CB8AC3E}">
        <p14:creationId xmlns:p14="http://schemas.microsoft.com/office/powerpoint/2010/main" val="9521346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cetech-scrolltherm.com/" TargetMode="External"/><Relationship Id="rId2" Type="http://schemas.openxmlformats.org/officeDocument/2006/relationships/hyperlink" Target="mailto:Brad.mason.pe@cetech-scrolltherm.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C1E104-E717-0A50-FC32-BCC291318379}"/>
              </a:ext>
            </a:extLst>
          </p:cNvPr>
          <p:cNvPicPr>
            <a:picLocks noChangeAspect="1"/>
          </p:cNvPicPr>
          <p:nvPr/>
        </p:nvPicPr>
        <p:blipFill>
          <a:blip r:embed="rId3">
            <a:alphaModFix amt="40000"/>
          </a:blip>
          <a:stretch>
            <a:fillRect/>
          </a:stretch>
        </p:blipFill>
        <p:spPr>
          <a:xfrm>
            <a:off x="0" y="0"/>
            <a:ext cx="12192000" cy="6858001"/>
          </a:xfrm>
          <a:prstGeom prst="rect">
            <a:avLst/>
          </a:prstGeom>
        </p:spPr>
      </p:pic>
      <p:sp>
        <p:nvSpPr>
          <p:cNvPr id="2" name="Title 1">
            <a:extLst>
              <a:ext uri="{FF2B5EF4-FFF2-40B4-BE49-F238E27FC236}">
                <a16:creationId xmlns:a16="http://schemas.microsoft.com/office/drawing/2014/main" id="{548F7CF3-F768-D4EE-C9C7-1EF50A94D60B}"/>
              </a:ext>
            </a:extLst>
          </p:cNvPr>
          <p:cNvSpPr>
            <a:spLocks noGrp="1"/>
          </p:cNvSpPr>
          <p:nvPr>
            <p:ph type="ctrTitle"/>
          </p:nvPr>
        </p:nvSpPr>
        <p:spPr>
          <a:xfrm>
            <a:off x="486323" y="1234995"/>
            <a:ext cx="11078677" cy="3816399"/>
          </a:xfrm>
        </p:spPr>
        <p:txBody>
          <a:bodyPr>
            <a:noAutofit/>
          </a:bodyPr>
          <a:lstStyle/>
          <a:p>
            <a:pPr>
              <a:lnSpc>
                <a:spcPct val="150000"/>
              </a:lnSpc>
              <a:spcBef>
                <a:spcPts val="1200"/>
              </a:spcBef>
              <a:spcAft>
                <a:spcPts val="1200"/>
              </a:spcAft>
            </a:pPr>
            <a:r>
              <a:rPr lang="en-US" sz="4400" b="1" dirty="0">
                <a:solidFill>
                  <a:srgbClr val="002060"/>
                </a:solidFill>
                <a:latin typeface="Arial" panose="020B0604020202020204" pitchFamily="34" charset="0"/>
                <a:ea typeface="Arial" panose="020B0604020202020204" pitchFamily="34" charset="0"/>
                <a:cs typeface="Arial" panose="020B0604020202020204" pitchFamily="34" charset="0"/>
              </a:rPr>
              <a:t>ScrollTherm</a:t>
            </a:r>
            <a:r>
              <a:rPr lang="en-US" sz="4000" b="1" baseline="30000" dirty="0">
                <a:solidFill>
                  <a:srgbClr val="002060"/>
                </a:solidFill>
                <a:latin typeface="Arial" panose="020B0604020202020204" pitchFamily="34" charset="0"/>
                <a:ea typeface="Arial" panose="020B0604020202020204" pitchFamily="34" charset="0"/>
                <a:cs typeface="Arial" panose="020B0604020202020204" pitchFamily="34" charset="0"/>
              </a:rPr>
              <a:t>®</a:t>
            </a:r>
            <a:r>
              <a:rPr lang="en-US" sz="4000" b="1" dirty="0">
                <a:solidFill>
                  <a:srgbClr val="002060"/>
                </a:solidFill>
                <a:latin typeface="Arial" panose="020B0604020202020204" pitchFamily="34" charset="0"/>
                <a:ea typeface="Arial" panose="020B0604020202020204" pitchFamily="34" charset="0"/>
                <a:cs typeface="Arial" panose="020B0604020202020204" pitchFamily="34" charset="0"/>
              </a:rPr>
              <a:t> </a:t>
            </a:r>
            <a:br>
              <a:rPr lang="en-US" sz="4000" b="1" dirty="0">
                <a:solidFill>
                  <a:srgbClr val="002060"/>
                </a:solidFill>
                <a:latin typeface="Arial" panose="020B0604020202020204" pitchFamily="34" charset="0"/>
                <a:ea typeface="Arial" panose="020B0604020202020204" pitchFamily="34" charset="0"/>
                <a:cs typeface="Arial" panose="020B0604020202020204" pitchFamily="34" charset="0"/>
              </a:rPr>
            </a:br>
            <a:r>
              <a:rPr lang="en-US" sz="3200" b="1" dirty="0">
                <a:solidFill>
                  <a:srgbClr val="002060"/>
                </a:solidFill>
                <a:latin typeface="Arial" panose="020B0604020202020204" pitchFamily="34" charset="0"/>
                <a:ea typeface="Arial" panose="020B0604020202020204" pitchFamily="34" charset="0"/>
                <a:cs typeface="Arial" panose="020B0604020202020204" pitchFamily="34" charset="0"/>
              </a:rPr>
              <a:t>Thermal Treatment Process for</a:t>
            </a:r>
            <a:br>
              <a:rPr lang="en-US" sz="3800" b="1" dirty="0">
                <a:solidFill>
                  <a:srgbClr val="002060"/>
                </a:solidFill>
                <a:latin typeface="Arial" panose="020B0604020202020204" pitchFamily="34" charset="0"/>
                <a:ea typeface="Arial" panose="020B0604020202020204" pitchFamily="34" charset="0"/>
                <a:cs typeface="Arial" panose="020B0604020202020204" pitchFamily="34" charset="0"/>
              </a:rPr>
            </a:br>
            <a:r>
              <a:rPr lang="en-US" sz="4000" b="1" dirty="0">
                <a:solidFill>
                  <a:srgbClr val="002060"/>
                </a:solidFill>
                <a:latin typeface="Arial" panose="020B0604020202020204" pitchFamily="34" charset="0"/>
                <a:ea typeface="Arial" panose="020B0604020202020204" pitchFamily="34" charset="0"/>
                <a:cs typeface="Arial" panose="020B0604020202020204" pitchFamily="34" charset="0"/>
              </a:rPr>
              <a:t>Radioactive Ion Exchange Resins </a:t>
            </a:r>
            <a:br>
              <a:rPr lang="en-US" sz="3800" b="1" dirty="0">
                <a:solidFill>
                  <a:srgbClr val="002060"/>
                </a:solidFill>
                <a:latin typeface="Arial" panose="020B0604020202020204" pitchFamily="34" charset="0"/>
                <a:ea typeface="Arial" panose="020B0604020202020204" pitchFamily="34" charset="0"/>
                <a:cs typeface="Arial" panose="020B0604020202020204" pitchFamily="34" charset="0"/>
              </a:rPr>
            </a:br>
            <a:r>
              <a:rPr lang="en-US" sz="3800" b="1" dirty="0">
                <a:solidFill>
                  <a:srgbClr val="002060"/>
                </a:solidFill>
                <a:latin typeface="Arial" panose="020B0604020202020204" pitchFamily="34" charset="0"/>
                <a:ea typeface="Arial" panose="020B0604020202020204" pitchFamily="34" charset="0"/>
                <a:cs typeface="Arial" panose="020B0604020202020204" pitchFamily="34" charset="0"/>
              </a:rPr>
              <a:t>and Hazardous Organic Wastes</a:t>
            </a:r>
            <a:endParaRPr lang="en-US" sz="3800" dirty="0"/>
          </a:p>
        </p:txBody>
      </p:sp>
      <p:sp>
        <p:nvSpPr>
          <p:cNvPr id="3" name="Subtitle 2">
            <a:extLst>
              <a:ext uri="{FF2B5EF4-FFF2-40B4-BE49-F238E27FC236}">
                <a16:creationId xmlns:a16="http://schemas.microsoft.com/office/drawing/2014/main" id="{934BFF71-4A65-4DE5-EB3D-1E71FADD430F}"/>
              </a:ext>
            </a:extLst>
          </p:cNvPr>
          <p:cNvSpPr>
            <a:spLocks noGrp="1"/>
          </p:cNvSpPr>
          <p:nvPr>
            <p:ph type="subTitle" idx="1"/>
          </p:nvPr>
        </p:nvSpPr>
        <p:spPr>
          <a:xfrm>
            <a:off x="1523999" y="5892852"/>
            <a:ext cx="9826869" cy="825583"/>
          </a:xfrm>
        </p:spPr>
        <p:txBody>
          <a:bodyPr/>
          <a:lstStyle/>
          <a:p>
            <a:pPr>
              <a:lnSpc>
                <a:spcPct val="115000"/>
              </a:lnSpc>
              <a:spcBef>
                <a:spcPts val="0"/>
              </a:spcBef>
            </a:pPr>
            <a:r>
              <a:rPr lang="en-US" sz="2000" dirty="0">
                <a:solidFill>
                  <a:srgbClr val="1251AE"/>
                </a:solidFill>
                <a:latin typeface="Arial Rounded MT Bold" panose="020F0704030504030204" pitchFamily="34" charset="0"/>
                <a:ea typeface="Calibri" panose="020F0502020204030204" pitchFamily="34" charset="0"/>
                <a:cs typeface="Times New Roman" panose="02020603050405020304" pitchFamily="18" charset="0"/>
              </a:rPr>
              <a:t>CEtech</a:t>
            </a:r>
            <a:r>
              <a:rPr lang="en-US" sz="1800" dirty="0">
                <a:solidFill>
                  <a:srgbClr val="1251AE"/>
                </a:solidFill>
                <a:latin typeface="Arial Rounded MT Bold" panose="020F0704030504030204" pitchFamily="34" charset="0"/>
                <a:ea typeface="Calibri" panose="020F0502020204030204" pitchFamily="34" charset="0"/>
                <a:cs typeface="Times New Roman" panose="02020603050405020304" pitchFamily="18" charset="0"/>
              </a:rPr>
              <a:t> </a:t>
            </a:r>
            <a:r>
              <a:rPr lang="en-US" sz="1400" dirty="0">
                <a:solidFill>
                  <a:srgbClr val="1251AE"/>
                </a:solidFill>
                <a:latin typeface="Arial Rounded MT Bold" panose="020F0704030504030204" pitchFamily="34" charset="0"/>
                <a:ea typeface="Calibri" panose="020F0502020204030204" pitchFamily="34" charset="0"/>
                <a:cs typeface="Times New Roman" panose="02020603050405020304" pitchFamily="18" charset="0"/>
              </a:rPr>
              <a:t>LLC  </a:t>
            </a:r>
            <a:r>
              <a:rPr lang="en-US" sz="1800" dirty="0">
                <a:latin typeface="Arial" panose="020B0604020202020204" pitchFamily="34" charset="0"/>
                <a:ea typeface="Calibri" panose="020F0502020204030204" pitchFamily="34" charset="0"/>
                <a:cs typeface="Arial" panose="020B0604020202020204" pitchFamily="34" charset="0"/>
              </a:rPr>
              <a:t>Consulting, Engineering, and Technology Development  - Patents Pending</a:t>
            </a:r>
          </a:p>
          <a:p>
            <a:endParaRPr lang="en-US" dirty="0"/>
          </a:p>
        </p:txBody>
      </p:sp>
      <p:sp>
        <p:nvSpPr>
          <p:cNvPr id="4" name="TextBox 3">
            <a:extLst>
              <a:ext uri="{FF2B5EF4-FFF2-40B4-BE49-F238E27FC236}">
                <a16:creationId xmlns:a16="http://schemas.microsoft.com/office/drawing/2014/main" id="{5EDF26A1-2F04-7EE7-260B-AFC7C54D1A8B}"/>
              </a:ext>
            </a:extLst>
          </p:cNvPr>
          <p:cNvSpPr txBox="1"/>
          <p:nvPr/>
        </p:nvSpPr>
        <p:spPr>
          <a:xfrm>
            <a:off x="895150" y="481263"/>
            <a:ext cx="3599848" cy="753732"/>
          </a:xfrm>
          <a:prstGeom prst="rect">
            <a:avLst/>
          </a:prstGeom>
          <a:noFill/>
        </p:spPr>
        <p:txBody>
          <a:bodyPr wrap="square" rtlCol="0">
            <a:spAutoFit/>
          </a:bodyPr>
          <a:lstStyle/>
          <a:p>
            <a:pPr>
              <a:lnSpc>
                <a:spcPct val="115000"/>
              </a:lnSpc>
            </a:pPr>
            <a:r>
              <a:rPr lang="en-US" sz="4000" dirty="0">
                <a:solidFill>
                  <a:srgbClr val="1251AE"/>
                </a:solidFill>
                <a:latin typeface="Arial Rounded MT Bold" panose="020F0704030504030204" pitchFamily="34" charset="0"/>
                <a:ea typeface="Calibri" panose="020F0502020204030204" pitchFamily="34" charset="0"/>
                <a:cs typeface="Times New Roman" panose="02020603050405020304" pitchFamily="18" charset="0"/>
              </a:rPr>
              <a:t>CEtech </a:t>
            </a:r>
            <a:r>
              <a:rPr lang="en-US" sz="2800" dirty="0">
                <a:solidFill>
                  <a:srgbClr val="1251AE"/>
                </a:solidFill>
                <a:latin typeface="Arial Rounded MT Bold" panose="020F0704030504030204" pitchFamily="34" charset="0"/>
                <a:ea typeface="Calibri" panose="020F0502020204030204" pitchFamily="34" charset="0"/>
                <a:cs typeface="Times New Roman" panose="02020603050405020304" pitchFamily="18" charset="0"/>
              </a:rPr>
              <a:t>LLC</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0423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3D8D-BFE8-685B-AF2B-0D69AB27EC36}"/>
              </a:ext>
            </a:extLst>
          </p:cNvPr>
          <p:cNvSpPr>
            <a:spLocks noGrp="1"/>
          </p:cNvSpPr>
          <p:nvPr>
            <p:ph type="title"/>
          </p:nvPr>
        </p:nvSpPr>
        <p:spPr>
          <a:xfrm>
            <a:off x="652346" y="136891"/>
            <a:ext cx="10515600" cy="837398"/>
          </a:xfrm>
        </p:spPr>
        <p:txBody>
          <a:bodyPr>
            <a:noAutofit/>
          </a:bodyPr>
          <a:lstStyle/>
          <a:p>
            <a:r>
              <a:rPr lang="en-US" sz="3200" b="1" dirty="0">
                <a:solidFill>
                  <a:srgbClr val="002060"/>
                </a:solidFill>
                <a:latin typeface="Arial" panose="020B0604020202020204" pitchFamily="34" charset="0"/>
                <a:cs typeface="Arial" panose="020B0604020202020204" pitchFamily="34" charset="0"/>
              </a:rPr>
              <a:t>ScrollTherm – Process Deployment Options</a:t>
            </a:r>
          </a:p>
        </p:txBody>
      </p:sp>
      <p:sp>
        <p:nvSpPr>
          <p:cNvPr id="6" name="TextBox 5">
            <a:extLst>
              <a:ext uri="{FF2B5EF4-FFF2-40B4-BE49-F238E27FC236}">
                <a16:creationId xmlns:a16="http://schemas.microsoft.com/office/drawing/2014/main" id="{019852C5-439A-8D57-5516-13B6D9D60904}"/>
              </a:ext>
            </a:extLst>
          </p:cNvPr>
          <p:cNvSpPr txBox="1"/>
          <p:nvPr/>
        </p:nvSpPr>
        <p:spPr>
          <a:xfrm>
            <a:off x="231107" y="1046621"/>
            <a:ext cx="6714806" cy="3485570"/>
          </a:xfrm>
          <a:prstGeom prst="rect">
            <a:avLst/>
          </a:prstGeom>
          <a:noFill/>
        </p:spPr>
        <p:txBody>
          <a:bodyPr wrap="square" rtlCol="0">
            <a:spAutoFit/>
          </a:bodyPr>
          <a:lstStyle/>
          <a:p>
            <a:pPr marL="274320" indent="-274320">
              <a:spcBef>
                <a:spcPts val="600"/>
              </a:spcBef>
              <a:spcAft>
                <a:spcPts val="600"/>
              </a:spcAft>
              <a:buFont typeface="Courier New" panose="02070309020205020404" pitchFamily="49" charset="0"/>
              <a:buChar char="o"/>
            </a:pPr>
            <a:r>
              <a:rPr lang="en-US" sz="2000" b="1" dirty="0">
                <a:latin typeface="Arial" panose="020B0604020202020204" pitchFamily="34" charset="0"/>
                <a:cs typeface="Arial" panose="020B0604020202020204" pitchFamily="34" charset="0"/>
              </a:rPr>
              <a:t>Mobile / Transportable Modular Systems</a:t>
            </a:r>
          </a:p>
          <a:p>
            <a:pPr marL="640080" indent="-285750">
              <a:spcBef>
                <a:spcPts val="300"/>
              </a:spcBef>
              <a:spcAft>
                <a:spcPts val="300"/>
              </a:spcAft>
              <a:buFont typeface="Wingdings" panose="05000000000000000000" pitchFamily="2" charset="2"/>
              <a:buChar char="Ø"/>
            </a:pPr>
            <a:r>
              <a:rPr lang="en-US" dirty="0">
                <a:latin typeface="Arial" panose="020B0604020202020204" pitchFamily="34" charset="0"/>
                <a:cs typeface="Arial" panose="020B0604020202020204" pitchFamily="34" charset="0"/>
              </a:rPr>
              <a:t>Continuous processing system: two modules, ships by truck in two ISO containers between treatment sites: </a:t>
            </a:r>
          </a:p>
          <a:p>
            <a:pPr marL="1005840" indent="-182880">
              <a:spcBef>
                <a:spcPts val="300"/>
              </a:spcBef>
              <a:spcAft>
                <a:spcPts val="300"/>
              </a:spcAft>
              <a:buFont typeface="Arial" panose="020B0604020202020204" pitchFamily="34" charset="0"/>
              <a:buChar char="•"/>
            </a:pPr>
            <a:r>
              <a:rPr lang="en-US" sz="1600" u="sng" dirty="0">
                <a:latin typeface="Arial" panose="020B0604020202020204" pitchFamily="34" charset="0"/>
                <a:cs typeface="Arial" panose="020B0604020202020204" pitchFamily="34" charset="0"/>
              </a:rPr>
              <a:t>Ion exchange resins: up to 1.4 m</a:t>
            </a:r>
            <a:r>
              <a:rPr lang="en-US" sz="1600" u="sng" baseline="20000" dirty="0">
                <a:latin typeface="Arial" panose="020B0604020202020204" pitchFamily="34" charset="0"/>
                <a:cs typeface="Arial" panose="020B0604020202020204" pitchFamily="34" charset="0"/>
              </a:rPr>
              <a:t>3</a:t>
            </a:r>
            <a:r>
              <a:rPr lang="en-US" sz="1600" u="sng" dirty="0">
                <a:latin typeface="Arial" panose="020B0604020202020204" pitchFamily="34" charset="0"/>
                <a:cs typeface="Arial" panose="020B0604020202020204" pitchFamily="34" charset="0"/>
              </a:rPr>
              <a:t> (50 cuft) per day</a:t>
            </a:r>
          </a:p>
          <a:p>
            <a:pPr marL="1005840" indent="-182880">
              <a:spcBef>
                <a:spcPts val="300"/>
              </a:spcBef>
              <a:spcAft>
                <a:spcPts val="300"/>
              </a:spcAft>
              <a:buFont typeface="Arial" panose="020B0604020202020204" pitchFamily="34" charset="0"/>
              <a:buChar char="•"/>
            </a:pPr>
            <a:r>
              <a:rPr lang="en-US" sz="1600" dirty="0">
                <a:latin typeface="Arial" panose="020B0604020202020204" pitchFamily="34" charset="0"/>
                <a:ea typeface="Arial" panose="020B0604020202020204" pitchFamily="34" charset="0"/>
              </a:rPr>
              <a:t>Water-based, nitrate-based, or organic solutions or slurries: up to 3.7</a:t>
            </a:r>
            <a:r>
              <a:rPr lang="en-US" sz="1600" dirty="0">
                <a:effectLst/>
                <a:latin typeface="Arial" panose="020B0604020202020204" pitchFamily="34" charset="0"/>
                <a:ea typeface="Arial" panose="020B0604020202020204" pitchFamily="34" charset="0"/>
              </a:rPr>
              <a:t> L/min (1.0 gpm)</a:t>
            </a:r>
            <a:endParaRPr lang="en-US" sz="1600" dirty="0">
              <a:latin typeface="Arial" panose="020B0604020202020204" pitchFamily="34" charset="0"/>
              <a:cs typeface="Arial" panose="020B0604020202020204" pitchFamily="34" charset="0"/>
            </a:endParaRPr>
          </a:p>
          <a:p>
            <a:pPr marL="640080" indent="-285750">
              <a:spcBef>
                <a:spcPts val="300"/>
              </a:spcBef>
              <a:spcAft>
                <a:spcPts val="300"/>
              </a:spcAft>
              <a:buFont typeface="Wingdings" panose="05000000000000000000" pitchFamily="2" charset="2"/>
              <a:buChar char="Ø"/>
            </a:pPr>
            <a:r>
              <a:rPr lang="en-US" dirty="0">
                <a:latin typeface="Arial" panose="020B0604020202020204" pitchFamily="34" charset="0"/>
                <a:cs typeface="Arial" panose="020B0604020202020204" pitchFamily="34" charset="0"/>
              </a:rPr>
              <a:t>Continuous processing system: three custom truck transportable modules: </a:t>
            </a:r>
          </a:p>
          <a:p>
            <a:pPr marL="1005840" indent="-182880">
              <a:spcBef>
                <a:spcPts val="300"/>
              </a:spcBef>
              <a:spcAft>
                <a:spcPts val="300"/>
              </a:spcAft>
              <a:buFont typeface="Arial" panose="020B0604020202020204" pitchFamily="34" charset="0"/>
              <a:buChar char="•"/>
            </a:pPr>
            <a:r>
              <a:rPr lang="en-US" sz="1600" u="sng" dirty="0">
                <a:latin typeface="Arial" panose="020B0604020202020204" pitchFamily="34" charset="0"/>
                <a:cs typeface="Arial" panose="020B0604020202020204" pitchFamily="34" charset="0"/>
              </a:rPr>
              <a:t>Ion exchange resins: up to 6.8 m</a:t>
            </a:r>
            <a:r>
              <a:rPr lang="en-US" sz="1600" u="sng" baseline="20000" dirty="0">
                <a:latin typeface="Arial" panose="020B0604020202020204" pitchFamily="34" charset="0"/>
                <a:cs typeface="Arial" panose="020B0604020202020204" pitchFamily="34" charset="0"/>
              </a:rPr>
              <a:t>3</a:t>
            </a:r>
            <a:r>
              <a:rPr lang="en-US" sz="1600" u="sng" dirty="0">
                <a:latin typeface="Arial" panose="020B0604020202020204" pitchFamily="34" charset="0"/>
                <a:cs typeface="Arial" panose="020B0604020202020204" pitchFamily="34" charset="0"/>
              </a:rPr>
              <a:t> (240 cuft) per day</a:t>
            </a:r>
          </a:p>
          <a:p>
            <a:pPr marL="1005840" indent="-182880">
              <a:spcBef>
                <a:spcPts val="300"/>
              </a:spcBef>
              <a:spcAft>
                <a:spcPts val="300"/>
              </a:spcAft>
              <a:buFont typeface="Arial" panose="020B0604020202020204" pitchFamily="34" charset="0"/>
              <a:buChar char="•"/>
            </a:pPr>
            <a:r>
              <a:rPr lang="en-US" sz="1600" dirty="0">
                <a:latin typeface="Arial" panose="020B0604020202020204" pitchFamily="34" charset="0"/>
                <a:ea typeface="Arial" panose="020B0604020202020204" pitchFamily="34" charset="0"/>
              </a:rPr>
              <a:t>Water-based, nitrate-based, or organic solutions or slurries: up to 22</a:t>
            </a:r>
            <a:r>
              <a:rPr lang="en-US" sz="1600" dirty="0">
                <a:effectLst/>
                <a:latin typeface="Arial" panose="020B0604020202020204" pitchFamily="34" charset="0"/>
                <a:ea typeface="Arial" panose="020B0604020202020204" pitchFamily="34" charset="0"/>
              </a:rPr>
              <a:t> L/min (6</a:t>
            </a:r>
            <a:r>
              <a:rPr lang="en-US" sz="1600" dirty="0">
                <a:latin typeface="Arial" panose="020B0604020202020204" pitchFamily="34" charset="0"/>
                <a:ea typeface="Arial" panose="020B0604020202020204" pitchFamily="34" charset="0"/>
              </a:rPr>
              <a:t>.0</a:t>
            </a:r>
            <a:r>
              <a:rPr lang="en-US" sz="1600" dirty="0">
                <a:effectLst/>
                <a:latin typeface="Arial" panose="020B0604020202020204" pitchFamily="34" charset="0"/>
                <a:ea typeface="Arial" panose="020B0604020202020204" pitchFamily="34" charset="0"/>
              </a:rPr>
              <a:t> gpm)</a:t>
            </a:r>
            <a:endParaRPr lang="en-US" sz="1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B8B64C5-EBA1-17A2-E33E-65C614B4F131}"/>
              </a:ext>
            </a:extLst>
          </p:cNvPr>
          <p:cNvSpPr txBox="1"/>
          <p:nvPr/>
        </p:nvSpPr>
        <p:spPr>
          <a:xfrm>
            <a:off x="780189" y="6266112"/>
            <a:ext cx="7304048"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dirty="0"/>
              <a:t>ScrollTherm Process – Patents Pending		</a:t>
            </a:r>
          </a:p>
        </p:txBody>
      </p:sp>
      <p:sp>
        <p:nvSpPr>
          <p:cNvPr id="15" name="TextBox 14">
            <a:extLst>
              <a:ext uri="{FF2B5EF4-FFF2-40B4-BE49-F238E27FC236}">
                <a16:creationId xmlns:a16="http://schemas.microsoft.com/office/drawing/2014/main" id="{88F082E7-8774-2B4F-E365-14536F11BF76}"/>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10</a:t>
            </a:r>
          </a:p>
        </p:txBody>
      </p:sp>
      <p:pic>
        <p:nvPicPr>
          <p:cNvPr id="3" name="Picture 2" descr="A picture containing grass, outdoor, sky&#10;&#10;Description automatically generated">
            <a:extLst>
              <a:ext uri="{FF2B5EF4-FFF2-40B4-BE49-F238E27FC236}">
                <a16:creationId xmlns:a16="http://schemas.microsoft.com/office/drawing/2014/main" id="{0BD5821C-01CA-CCB1-7E0F-3E4A5B5B91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1399" y="3775646"/>
            <a:ext cx="4169119" cy="2296190"/>
          </a:xfrm>
          <a:prstGeom prst="rect">
            <a:avLst/>
          </a:prstGeom>
          <a:noFill/>
          <a:ln>
            <a:noFill/>
          </a:ln>
        </p:spPr>
      </p:pic>
      <p:sp>
        <p:nvSpPr>
          <p:cNvPr id="8" name="TextBox 7">
            <a:extLst>
              <a:ext uri="{FF2B5EF4-FFF2-40B4-BE49-F238E27FC236}">
                <a16:creationId xmlns:a16="http://schemas.microsoft.com/office/drawing/2014/main" id="{5B5EE822-6F1B-50C0-ADC8-D3100CFBFED2}"/>
              </a:ext>
            </a:extLst>
          </p:cNvPr>
          <p:cNvSpPr txBox="1"/>
          <p:nvPr/>
        </p:nvSpPr>
        <p:spPr>
          <a:xfrm>
            <a:off x="8601993" y="5415452"/>
            <a:ext cx="2751807" cy="584775"/>
          </a:xfrm>
          <a:prstGeom prst="rect">
            <a:avLst/>
          </a:prstGeom>
          <a:solidFill>
            <a:schemeClr val="accent5">
              <a:lumMod val="20000"/>
              <a:lumOff val="80000"/>
            </a:schemeClr>
          </a:solidFill>
          <a:ln>
            <a:solidFill>
              <a:schemeClr val="accent1"/>
            </a:solidFill>
          </a:ln>
        </p:spPr>
        <p:txBody>
          <a:bodyPr wrap="square" rtlCol="0">
            <a:spAutoFit/>
          </a:bodyPr>
          <a:lstStyle/>
          <a:p>
            <a:pPr algn="ctr"/>
            <a:r>
              <a:rPr lang="en-US" sz="1600" dirty="0"/>
              <a:t>Fixed-Base: Similar to ResinSolutions Erwin, TN</a:t>
            </a:r>
          </a:p>
        </p:txBody>
      </p:sp>
      <p:sp>
        <p:nvSpPr>
          <p:cNvPr id="12" name="TextBox 11">
            <a:extLst>
              <a:ext uri="{FF2B5EF4-FFF2-40B4-BE49-F238E27FC236}">
                <a16:creationId xmlns:a16="http://schemas.microsoft.com/office/drawing/2014/main" id="{E1722A2F-6490-5D40-19EC-DA29A545EC67}"/>
              </a:ext>
            </a:extLst>
          </p:cNvPr>
          <p:cNvSpPr txBox="1"/>
          <p:nvPr/>
        </p:nvSpPr>
        <p:spPr>
          <a:xfrm>
            <a:off x="281481" y="4726467"/>
            <a:ext cx="6339127" cy="1331134"/>
          </a:xfrm>
          <a:prstGeom prst="rect">
            <a:avLst/>
          </a:prstGeom>
          <a:noFill/>
        </p:spPr>
        <p:txBody>
          <a:bodyPr wrap="square" rtlCol="0">
            <a:spAutoFit/>
          </a:bodyPr>
          <a:lstStyle/>
          <a:p>
            <a:pPr marL="274320" indent="-274320">
              <a:spcBef>
                <a:spcPts val="600"/>
              </a:spcBef>
              <a:spcAft>
                <a:spcPts val="600"/>
              </a:spcAft>
              <a:buFont typeface="Courier New" panose="02070309020205020404" pitchFamily="49" charset="0"/>
              <a:buChar char="o"/>
            </a:pPr>
            <a:r>
              <a:rPr lang="en-US" sz="2000" b="1" dirty="0">
                <a:latin typeface="Arial" panose="020B0604020202020204" pitchFamily="34" charset="0"/>
                <a:cs typeface="Arial" panose="020B0604020202020204" pitchFamily="34" charset="0"/>
              </a:rPr>
              <a:t>Fixed-Base Central Facilities - </a:t>
            </a:r>
            <a:r>
              <a:rPr lang="en-US" u="sng" dirty="0">
                <a:latin typeface="Arial" panose="020B0604020202020204" pitchFamily="34" charset="0"/>
                <a:cs typeface="Arial" panose="020B0604020202020204" pitchFamily="34" charset="0"/>
              </a:rPr>
              <a:t>per processing train</a:t>
            </a:r>
          </a:p>
          <a:p>
            <a:pPr marL="640080" indent="-182880">
              <a:spcBef>
                <a:spcPts val="300"/>
              </a:spcBef>
              <a:spcAft>
                <a:spcPts val="300"/>
              </a:spcAft>
              <a:buFont typeface="Arial" panose="020B0604020202020204" pitchFamily="34" charset="0"/>
              <a:buChar char="•"/>
            </a:pPr>
            <a:r>
              <a:rPr lang="en-US" sz="1600" u="sng" dirty="0">
                <a:latin typeface="Arial" panose="020B0604020202020204" pitchFamily="34" charset="0"/>
                <a:ea typeface="Arial" panose="020B0604020202020204" pitchFamily="34" charset="0"/>
              </a:rPr>
              <a:t>Ion exchange resins: up </a:t>
            </a:r>
            <a:r>
              <a:rPr lang="en-US" sz="1600" u="sng" dirty="0">
                <a:effectLst/>
                <a:latin typeface="Arial" panose="020B0604020202020204" pitchFamily="34" charset="0"/>
                <a:ea typeface="Arial" panose="020B0604020202020204" pitchFamily="34" charset="0"/>
              </a:rPr>
              <a:t>to 6.8 m</a:t>
            </a:r>
            <a:r>
              <a:rPr lang="en-US" sz="1600" u="sng" baseline="30000" dirty="0">
                <a:effectLst/>
                <a:latin typeface="Arial" panose="020B0604020202020204" pitchFamily="34" charset="0"/>
                <a:ea typeface="Arial" panose="020B0604020202020204" pitchFamily="34" charset="0"/>
              </a:rPr>
              <a:t>3</a:t>
            </a:r>
            <a:r>
              <a:rPr lang="en-US" sz="1600" u="sng" dirty="0">
                <a:effectLst/>
                <a:latin typeface="Arial" panose="020B0604020202020204" pitchFamily="34" charset="0"/>
                <a:ea typeface="Arial" panose="020B0604020202020204" pitchFamily="34" charset="0"/>
              </a:rPr>
              <a:t> (240 cuft) per day</a:t>
            </a:r>
          </a:p>
          <a:p>
            <a:pPr marL="640080" indent="-182880">
              <a:spcBef>
                <a:spcPts val="300"/>
              </a:spcBef>
              <a:spcAft>
                <a:spcPts val="300"/>
              </a:spcAft>
              <a:buFont typeface="Arial" panose="020B0604020202020204" pitchFamily="34" charset="0"/>
              <a:buChar char="•"/>
            </a:pPr>
            <a:r>
              <a:rPr lang="en-US" sz="1600" dirty="0">
                <a:latin typeface="Arial" panose="020B0604020202020204" pitchFamily="34" charset="0"/>
                <a:ea typeface="Arial" panose="020B0604020202020204" pitchFamily="34" charset="0"/>
              </a:rPr>
              <a:t>Water-based, nitrate-based, or organic solutions/slurries:    up to </a:t>
            </a:r>
            <a:r>
              <a:rPr lang="en-US" sz="1600" dirty="0">
                <a:effectLst/>
                <a:latin typeface="Arial" panose="020B0604020202020204" pitchFamily="34" charset="0"/>
                <a:ea typeface="Arial" panose="020B0604020202020204" pitchFamily="34" charset="0"/>
              </a:rPr>
              <a:t>22 L/min (6.0 gpm)</a:t>
            </a:r>
            <a:endParaRPr lang="en-US" sz="1600" dirty="0">
              <a:latin typeface="Arial" panose="020B0604020202020204" pitchFamily="34" charset="0"/>
              <a:cs typeface="Arial" panose="020B0604020202020204" pitchFamily="34" charset="0"/>
            </a:endParaRPr>
          </a:p>
        </p:txBody>
      </p:sp>
      <p:graphicFrame>
        <p:nvGraphicFramePr>
          <p:cNvPr id="5" name="Object 4">
            <a:extLst>
              <a:ext uri="{FF2B5EF4-FFF2-40B4-BE49-F238E27FC236}">
                <a16:creationId xmlns:a16="http://schemas.microsoft.com/office/drawing/2014/main" id="{4CB27005-4EE5-EBB8-474D-0E43EA18FEE1}"/>
              </a:ext>
            </a:extLst>
          </p:cNvPr>
          <p:cNvGraphicFramePr>
            <a:graphicFrameLocks noChangeAspect="1"/>
          </p:cNvGraphicFramePr>
          <p:nvPr>
            <p:extLst>
              <p:ext uri="{D42A27DB-BD31-4B8C-83A1-F6EECF244321}">
                <p14:modId xmlns:p14="http://schemas.microsoft.com/office/powerpoint/2010/main" val="4245720765"/>
              </p:ext>
            </p:extLst>
          </p:nvPr>
        </p:nvGraphicFramePr>
        <p:xfrm>
          <a:off x="6675438" y="992188"/>
          <a:ext cx="5429250" cy="2592387"/>
        </p:xfrm>
        <a:graphic>
          <a:graphicData uri="http://schemas.openxmlformats.org/presentationml/2006/ole">
            <mc:AlternateContent xmlns:mc="http://schemas.openxmlformats.org/markup-compatibility/2006">
              <mc:Choice xmlns:v="urn:schemas-microsoft-com:vml" Requires="v">
                <p:oleObj name="AutoCAD LT Drawing" r:id="rId4" imgW="14104800" imgH="6735960" progId="AutoCADLT.Drawing.25">
                  <p:embed/>
                </p:oleObj>
              </mc:Choice>
              <mc:Fallback>
                <p:oleObj name="AutoCAD LT Drawing" r:id="rId4" imgW="14104800" imgH="6735960" progId="AutoCADLT.Drawing.25">
                  <p:embed/>
                  <p:pic>
                    <p:nvPicPr>
                      <p:cNvPr id="5" name="Object 4">
                        <a:extLst>
                          <a:ext uri="{FF2B5EF4-FFF2-40B4-BE49-F238E27FC236}">
                            <a16:creationId xmlns:a16="http://schemas.microsoft.com/office/drawing/2014/main" id="{4CB27005-4EE5-EBB8-474D-0E43EA18FEE1}"/>
                          </a:ext>
                        </a:extLst>
                      </p:cNvPr>
                      <p:cNvPicPr/>
                      <p:nvPr/>
                    </p:nvPicPr>
                    <p:blipFill>
                      <a:blip r:embed="rId5"/>
                      <a:stretch>
                        <a:fillRect/>
                      </a:stretch>
                    </p:blipFill>
                    <p:spPr>
                      <a:xfrm>
                        <a:off x="6675438" y="992188"/>
                        <a:ext cx="5429250" cy="2592387"/>
                      </a:xfrm>
                      <a:prstGeom prst="rect">
                        <a:avLst/>
                      </a:prstGeom>
                      <a:solidFill>
                        <a:schemeClr val="bg1"/>
                      </a:solidFill>
                    </p:spPr>
                  </p:pic>
                </p:oleObj>
              </mc:Fallback>
            </mc:AlternateContent>
          </a:graphicData>
        </a:graphic>
      </p:graphicFrame>
      <p:sp>
        <p:nvSpPr>
          <p:cNvPr id="4" name="TextBox 3">
            <a:extLst>
              <a:ext uri="{FF2B5EF4-FFF2-40B4-BE49-F238E27FC236}">
                <a16:creationId xmlns:a16="http://schemas.microsoft.com/office/drawing/2014/main" id="{BBDF2DA1-2E9C-5BF1-E387-AEEC4533DE4F}"/>
              </a:ext>
            </a:extLst>
          </p:cNvPr>
          <p:cNvSpPr txBox="1"/>
          <p:nvPr/>
        </p:nvSpPr>
        <p:spPr>
          <a:xfrm>
            <a:off x="8084237" y="2842966"/>
            <a:ext cx="2418466" cy="338554"/>
          </a:xfrm>
          <a:prstGeom prst="rect">
            <a:avLst/>
          </a:prstGeom>
          <a:solidFill>
            <a:schemeClr val="accent5">
              <a:lumMod val="20000"/>
              <a:lumOff val="80000"/>
            </a:schemeClr>
          </a:solidFill>
          <a:ln>
            <a:solidFill>
              <a:schemeClr val="accent1"/>
            </a:solidFill>
          </a:ln>
        </p:spPr>
        <p:txBody>
          <a:bodyPr wrap="square" rtlCol="0">
            <a:spAutoFit/>
          </a:bodyPr>
          <a:lstStyle/>
          <a:p>
            <a:pPr algn="ctr"/>
            <a:r>
              <a:rPr lang="en-US" sz="1600" dirty="0"/>
              <a:t>STV350 Modular Resin</a:t>
            </a:r>
          </a:p>
        </p:txBody>
      </p:sp>
    </p:spTree>
    <p:extLst>
      <p:ext uri="{BB962C8B-B14F-4D97-AF65-F5344CB8AC3E}">
        <p14:creationId xmlns:p14="http://schemas.microsoft.com/office/powerpoint/2010/main" val="2621782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3D8D-BFE8-685B-AF2B-0D69AB27EC36}"/>
              </a:ext>
            </a:extLst>
          </p:cNvPr>
          <p:cNvSpPr>
            <a:spLocks noGrp="1"/>
          </p:cNvSpPr>
          <p:nvPr>
            <p:ph type="title"/>
          </p:nvPr>
        </p:nvSpPr>
        <p:spPr>
          <a:xfrm>
            <a:off x="652346" y="225843"/>
            <a:ext cx="10515600" cy="921293"/>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ScrollTherm - Ion Exchange Resin Treatment</a:t>
            </a:r>
          </a:p>
        </p:txBody>
      </p:sp>
      <p:sp>
        <p:nvSpPr>
          <p:cNvPr id="6" name="TextBox 5">
            <a:extLst>
              <a:ext uri="{FF2B5EF4-FFF2-40B4-BE49-F238E27FC236}">
                <a16:creationId xmlns:a16="http://schemas.microsoft.com/office/drawing/2014/main" id="{1F50F02B-B27C-A769-D6A6-9832510C7968}"/>
              </a:ext>
            </a:extLst>
          </p:cNvPr>
          <p:cNvSpPr txBox="1"/>
          <p:nvPr/>
        </p:nvSpPr>
        <p:spPr>
          <a:xfrm>
            <a:off x="345426" y="1376035"/>
            <a:ext cx="5009090" cy="4431983"/>
          </a:xfrm>
          <a:prstGeom prst="rect">
            <a:avLst/>
          </a:prstGeom>
          <a:noFill/>
        </p:spPr>
        <p:txBody>
          <a:bodyPr wrap="square" rtlCol="0">
            <a:spAutoFit/>
          </a:bodyPr>
          <a:lstStyle/>
          <a:p>
            <a:pPr marL="346075" indent="-346075">
              <a:spcBef>
                <a:spcPts val="600"/>
              </a:spcBef>
              <a:spcAft>
                <a:spcPts val="600"/>
              </a:spcAft>
              <a:buFont typeface="Courier New" panose="02070309020205020404" pitchFamily="49" charset="0"/>
              <a:buChar char="o"/>
            </a:pPr>
            <a:r>
              <a:rPr lang="en-US" dirty="0">
                <a:latin typeface="Arial" panose="020B0604020202020204" pitchFamily="34" charset="0"/>
                <a:cs typeface="Arial" panose="020B0604020202020204" pitchFamily="34" charset="0"/>
              </a:rPr>
              <a:t>Spent (depleted) IER from nuclear power stations are normally stored on-site in large shielded tanks as settled resins with interstitial water or as dewatered resins stored in HICs in storage area.</a:t>
            </a:r>
          </a:p>
          <a:p>
            <a:pPr marL="346075" indent="-346075">
              <a:spcBef>
                <a:spcPts val="600"/>
              </a:spcBef>
              <a:spcAft>
                <a:spcPts val="600"/>
              </a:spcAft>
              <a:buFont typeface="Courier New" panose="02070309020205020404" pitchFamily="49" charset="0"/>
              <a:buChar char="o"/>
            </a:pPr>
            <a:r>
              <a:rPr lang="en-US" dirty="0">
                <a:latin typeface="Arial" panose="020B0604020202020204" pitchFamily="34" charset="0"/>
                <a:cs typeface="Arial" panose="020B0604020202020204" pitchFamily="34" charset="0"/>
              </a:rPr>
              <a:t>IER can be treated at several generators’ sites using single transportable modular ScrollTherm system.</a:t>
            </a:r>
          </a:p>
          <a:p>
            <a:pPr marL="346075" indent="-346075">
              <a:spcBef>
                <a:spcPts val="600"/>
              </a:spcBef>
              <a:spcAft>
                <a:spcPts val="600"/>
              </a:spcAft>
              <a:buFont typeface="Courier New" panose="02070309020205020404" pitchFamily="49" charset="0"/>
              <a:buChar char="o"/>
            </a:pPr>
            <a:r>
              <a:rPr lang="en-US" dirty="0">
                <a:latin typeface="Arial" panose="020B0604020202020204" pitchFamily="34" charset="0"/>
                <a:cs typeface="Arial" panose="020B0604020202020204" pitchFamily="34" charset="0"/>
              </a:rPr>
              <a:t>Alternatively, IER can be shipped to a fixed-base facility for centralized treatment.</a:t>
            </a:r>
          </a:p>
          <a:p>
            <a:pPr marL="346075" indent="-346075">
              <a:spcBef>
                <a:spcPts val="600"/>
              </a:spcBef>
              <a:spcAft>
                <a:spcPts val="600"/>
              </a:spcAft>
              <a:buFont typeface="Courier New" panose="02070309020205020404" pitchFamily="49" charset="0"/>
              <a:buChar char="o"/>
            </a:pPr>
            <a:r>
              <a:rPr lang="en-US" dirty="0">
                <a:latin typeface="Arial" panose="020B0604020202020204" pitchFamily="34" charset="0"/>
                <a:cs typeface="Arial" panose="020B0604020202020204" pitchFamily="34" charset="0"/>
              </a:rPr>
              <a:t>Heavy shielding is normally required as spent high-activity IER from nuclear power stations often have contact dose rates exceeding 4 Gy/h (400 Rad/hr).</a:t>
            </a:r>
          </a:p>
        </p:txBody>
      </p:sp>
      <p:sp>
        <p:nvSpPr>
          <p:cNvPr id="9" name="TextBox 8">
            <a:extLst>
              <a:ext uri="{FF2B5EF4-FFF2-40B4-BE49-F238E27FC236}">
                <a16:creationId xmlns:a16="http://schemas.microsoft.com/office/drawing/2014/main" id="{8F18A4BC-1997-B06E-BCDD-299EC0FC61A8}"/>
              </a:ext>
            </a:extLst>
          </p:cNvPr>
          <p:cNvSpPr txBox="1"/>
          <p:nvPr/>
        </p:nvSpPr>
        <p:spPr>
          <a:xfrm>
            <a:off x="970157" y="6133170"/>
            <a:ext cx="7304048"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dirty="0"/>
              <a:t>ScrollTherm Process – Patents Pending		</a:t>
            </a:r>
          </a:p>
        </p:txBody>
      </p:sp>
      <p:sp>
        <p:nvSpPr>
          <p:cNvPr id="13" name="TextBox 12">
            <a:extLst>
              <a:ext uri="{FF2B5EF4-FFF2-40B4-BE49-F238E27FC236}">
                <a16:creationId xmlns:a16="http://schemas.microsoft.com/office/drawing/2014/main" id="{DCBE3752-9F3F-8706-860B-37FBD6EA815A}"/>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11</a:t>
            </a:r>
          </a:p>
        </p:txBody>
      </p:sp>
      <p:pic>
        <p:nvPicPr>
          <p:cNvPr id="8" name="Picture 7" descr="A large factory with steam coming out of it&#10;&#10;Description automatically generated">
            <a:extLst>
              <a:ext uri="{FF2B5EF4-FFF2-40B4-BE49-F238E27FC236}">
                <a16:creationId xmlns:a16="http://schemas.microsoft.com/office/drawing/2014/main" id="{665230D3-5506-9D89-75BD-D1420A797FCF}"/>
              </a:ext>
            </a:extLst>
          </p:cNvPr>
          <p:cNvPicPr>
            <a:picLocks noChangeAspect="1"/>
          </p:cNvPicPr>
          <p:nvPr/>
        </p:nvPicPr>
        <p:blipFill rotWithShape="1">
          <a:blip r:embed="rId3">
            <a:extLst>
              <a:ext uri="{28A0092B-C50C-407E-A947-70E740481C1C}">
                <a14:useLocalDpi xmlns:a14="http://schemas.microsoft.com/office/drawing/2010/main" val="0"/>
              </a:ext>
            </a:extLst>
          </a:blip>
          <a:srcRect l="-1" t="2" r="15090" b="14282"/>
          <a:stretch/>
        </p:blipFill>
        <p:spPr>
          <a:xfrm>
            <a:off x="5555086" y="1398329"/>
            <a:ext cx="6291489" cy="4232456"/>
          </a:xfrm>
          <a:prstGeom prst="rect">
            <a:avLst/>
          </a:prstGeom>
        </p:spPr>
      </p:pic>
      <p:sp>
        <p:nvSpPr>
          <p:cNvPr id="7" name="TextBox 6">
            <a:extLst>
              <a:ext uri="{FF2B5EF4-FFF2-40B4-BE49-F238E27FC236}">
                <a16:creationId xmlns:a16="http://schemas.microsoft.com/office/drawing/2014/main" id="{D721EDC4-40DC-2A9E-CCF3-D4B3440E0D59}"/>
              </a:ext>
            </a:extLst>
          </p:cNvPr>
          <p:cNvSpPr txBox="1"/>
          <p:nvPr/>
        </p:nvSpPr>
        <p:spPr>
          <a:xfrm>
            <a:off x="6096000" y="5090339"/>
            <a:ext cx="1920273" cy="369332"/>
          </a:xfrm>
          <a:prstGeom prst="rect">
            <a:avLst/>
          </a:prstGeom>
          <a:solidFill>
            <a:schemeClr val="accent5">
              <a:lumMod val="20000"/>
              <a:lumOff val="80000"/>
            </a:schemeClr>
          </a:solidFill>
          <a:ln>
            <a:solidFill>
              <a:schemeClr val="accent1"/>
            </a:solidFill>
          </a:ln>
        </p:spPr>
        <p:txBody>
          <a:bodyPr wrap="square" rtlCol="0">
            <a:spAutoFit/>
          </a:bodyPr>
          <a:lstStyle/>
          <a:p>
            <a:r>
              <a:rPr lang="en-US" dirty="0"/>
              <a:t>Energy Northwest</a:t>
            </a:r>
          </a:p>
        </p:txBody>
      </p:sp>
    </p:spTree>
    <p:extLst>
      <p:ext uri="{BB962C8B-B14F-4D97-AF65-F5344CB8AC3E}">
        <p14:creationId xmlns:p14="http://schemas.microsoft.com/office/powerpoint/2010/main" val="265055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a:extLst>
            <a:ext uri="{FF2B5EF4-FFF2-40B4-BE49-F238E27FC236}">
              <a16:creationId xmlns:a16="http://schemas.microsoft.com/office/drawing/2014/main" id="{38A0D371-7D0B-42DE-B8C3-312822AA87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DF99E2-1631-EC54-6611-E5BEA37B26DA}"/>
              </a:ext>
            </a:extLst>
          </p:cNvPr>
          <p:cNvSpPr>
            <a:spLocks noGrp="1"/>
          </p:cNvSpPr>
          <p:nvPr>
            <p:ph type="title"/>
          </p:nvPr>
        </p:nvSpPr>
        <p:spPr>
          <a:xfrm>
            <a:off x="796279" y="62625"/>
            <a:ext cx="11125845" cy="994744"/>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ScrollTherm - IER Treatment - Process Flow Diagram</a:t>
            </a:r>
          </a:p>
        </p:txBody>
      </p:sp>
      <p:sp>
        <p:nvSpPr>
          <p:cNvPr id="8" name="TextBox 7">
            <a:extLst>
              <a:ext uri="{FF2B5EF4-FFF2-40B4-BE49-F238E27FC236}">
                <a16:creationId xmlns:a16="http://schemas.microsoft.com/office/drawing/2014/main" id="{E3E4AC0F-2EC8-C0EF-0CC9-947029765AF0}"/>
              </a:ext>
            </a:extLst>
          </p:cNvPr>
          <p:cNvSpPr txBox="1"/>
          <p:nvPr/>
        </p:nvSpPr>
        <p:spPr>
          <a:xfrm>
            <a:off x="952572" y="6298003"/>
            <a:ext cx="7304048"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dirty="0"/>
              <a:t>ScrollTherm Process – Patents Pending		</a:t>
            </a:r>
          </a:p>
        </p:txBody>
      </p:sp>
      <p:sp>
        <p:nvSpPr>
          <p:cNvPr id="12" name="TextBox 11">
            <a:extLst>
              <a:ext uri="{FF2B5EF4-FFF2-40B4-BE49-F238E27FC236}">
                <a16:creationId xmlns:a16="http://schemas.microsoft.com/office/drawing/2014/main" id="{01B2517F-1412-0D0D-B260-3CD52EB18EC8}"/>
              </a:ext>
            </a:extLst>
          </p:cNvPr>
          <p:cNvSpPr txBox="1"/>
          <p:nvPr/>
        </p:nvSpPr>
        <p:spPr>
          <a:xfrm>
            <a:off x="11167946" y="6212097"/>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12</a:t>
            </a:r>
          </a:p>
        </p:txBody>
      </p:sp>
      <p:graphicFrame>
        <p:nvGraphicFramePr>
          <p:cNvPr id="5" name="Object 4">
            <a:extLst>
              <a:ext uri="{FF2B5EF4-FFF2-40B4-BE49-F238E27FC236}">
                <a16:creationId xmlns:a16="http://schemas.microsoft.com/office/drawing/2014/main" id="{18DAB00C-6B05-E33C-128D-CB74A87B5E7A}"/>
              </a:ext>
            </a:extLst>
          </p:cNvPr>
          <p:cNvGraphicFramePr>
            <a:graphicFrameLocks noChangeAspect="1"/>
          </p:cNvGraphicFramePr>
          <p:nvPr>
            <p:extLst>
              <p:ext uri="{D42A27DB-BD31-4B8C-83A1-F6EECF244321}">
                <p14:modId xmlns:p14="http://schemas.microsoft.com/office/powerpoint/2010/main" val="3484501559"/>
              </p:ext>
            </p:extLst>
          </p:nvPr>
        </p:nvGraphicFramePr>
        <p:xfrm>
          <a:off x="269876" y="853517"/>
          <a:ext cx="11221241" cy="5358580"/>
        </p:xfrm>
        <a:graphic>
          <a:graphicData uri="http://schemas.openxmlformats.org/presentationml/2006/ole">
            <mc:AlternateContent xmlns:mc="http://schemas.openxmlformats.org/markup-compatibility/2006">
              <mc:Choice xmlns:v="urn:schemas-microsoft-com:vml" Requires="v">
                <p:oleObj name="AutoCAD LT Drawing" r:id="rId3" imgW="16663345" imgH="7957832" progId="AutoCADLT.Drawing.25">
                  <p:embed/>
                </p:oleObj>
              </mc:Choice>
              <mc:Fallback>
                <p:oleObj name="AutoCAD LT Drawing" r:id="rId3" imgW="16663345" imgH="7957832" progId="AutoCADLT.Drawing.25">
                  <p:embed/>
                  <p:pic>
                    <p:nvPicPr>
                      <p:cNvPr id="5" name="Object 4">
                        <a:extLst>
                          <a:ext uri="{FF2B5EF4-FFF2-40B4-BE49-F238E27FC236}">
                            <a16:creationId xmlns:a16="http://schemas.microsoft.com/office/drawing/2014/main" id="{18DAB00C-6B05-E33C-128D-CB74A87B5E7A}"/>
                          </a:ext>
                        </a:extLst>
                      </p:cNvPr>
                      <p:cNvPicPr/>
                      <p:nvPr/>
                    </p:nvPicPr>
                    <p:blipFill>
                      <a:blip r:embed="rId4"/>
                      <a:stretch>
                        <a:fillRect/>
                      </a:stretch>
                    </p:blipFill>
                    <p:spPr>
                      <a:xfrm>
                        <a:off x="269876" y="853517"/>
                        <a:ext cx="11221241" cy="5358580"/>
                      </a:xfrm>
                      <a:prstGeom prst="rect">
                        <a:avLst/>
                      </a:prstGeom>
                      <a:solidFill>
                        <a:schemeClr val="bg1"/>
                      </a:solidFill>
                    </p:spPr>
                  </p:pic>
                </p:oleObj>
              </mc:Fallback>
            </mc:AlternateContent>
          </a:graphicData>
        </a:graphic>
      </p:graphicFrame>
      <p:sp>
        <p:nvSpPr>
          <p:cNvPr id="7" name="TextBox 6">
            <a:extLst>
              <a:ext uri="{FF2B5EF4-FFF2-40B4-BE49-F238E27FC236}">
                <a16:creationId xmlns:a16="http://schemas.microsoft.com/office/drawing/2014/main" id="{CAF16E06-E0D0-550C-28F2-152FC9E686A1}"/>
              </a:ext>
            </a:extLst>
          </p:cNvPr>
          <p:cNvSpPr txBox="1"/>
          <p:nvPr/>
        </p:nvSpPr>
        <p:spPr>
          <a:xfrm>
            <a:off x="9851672" y="853517"/>
            <a:ext cx="2165847" cy="5062924"/>
          </a:xfrm>
          <a:prstGeom prst="rect">
            <a:avLst/>
          </a:prstGeom>
          <a:solidFill>
            <a:schemeClr val="bg1"/>
          </a:solidFill>
        </p:spPr>
        <p:txBody>
          <a:bodyPr wrap="square" rtlCol="0">
            <a:spAutoFit/>
          </a:bodyPr>
          <a:lstStyle/>
          <a:p>
            <a:pPr marL="182880">
              <a:spcBef>
                <a:spcPts val="600"/>
              </a:spcBef>
              <a:spcAft>
                <a:spcPts val="600"/>
              </a:spcAft>
            </a:pPr>
            <a:endParaRPr lang="en-US" sz="800" b="1" dirty="0"/>
          </a:p>
          <a:p>
            <a:pPr marL="182880">
              <a:spcAft>
                <a:spcPts val="1200"/>
              </a:spcAft>
            </a:pPr>
            <a:r>
              <a:rPr lang="en-US" sz="1600" b="1" dirty="0">
                <a:latin typeface="Arial" panose="020B0604020202020204" pitchFamily="34" charset="0"/>
                <a:cs typeface="Arial" panose="020B0604020202020204" pitchFamily="34" charset="0"/>
              </a:rPr>
              <a:t>Specifications:</a:t>
            </a:r>
          </a:p>
          <a:p>
            <a:pPr marL="182880" indent="-18288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Throughput IER:      Up to 6.8m</a:t>
            </a:r>
            <a:r>
              <a:rPr lang="en-US" sz="1600" baseline="30000" dirty="0">
                <a:latin typeface="Arial" panose="020B0604020202020204" pitchFamily="34" charset="0"/>
                <a:cs typeface="Arial" panose="020B0604020202020204" pitchFamily="34" charset="0"/>
              </a:rPr>
              <a:t>3</a:t>
            </a:r>
            <a:r>
              <a:rPr lang="en-US" sz="1600" dirty="0">
                <a:latin typeface="Arial" panose="020B0604020202020204" pitchFamily="34" charset="0"/>
                <a:cs typeface="Arial" panose="020B0604020202020204" pitchFamily="34" charset="0"/>
              </a:rPr>
              <a:t>/day (240 cuft/day)</a:t>
            </a:r>
          </a:p>
          <a:p>
            <a:pPr marL="182880" indent="-18288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All electric, no organic fuels used</a:t>
            </a:r>
          </a:p>
          <a:p>
            <a:pPr marL="182880" indent="-18288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Transportable or Fixed-Base</a:t>
            </a:r>
          </a:p>
          <a:p>
            <a:pPr marL="182880" indent="-18288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Simple, automated controls</a:t>
            </a:r>
          </a:p>
          <a:p>
            <a:pPr marL="182880" indent="-18288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Robust safety features</a:t>
            </a:r>
          </a:p>
          <a:p>
            <a:pPr marL="182880" indent="-18288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Low offgas flows</a:t>
            </a:r>
          </a:p>
          <a:p>
            <a:pPr marL="182880" indent="-182880">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No secondary liquid wastes  </a:t>
            </a:r>
          </a:p>
        </p:txBody>
      </p:sp>
    </p:spTree>
    <p:extLst>
      <p:ext uri="{BB962C8B-B14F-4D97-AF65-F5344CB8AC3E}">
        <p14:creationId xmlns:p14="http://schemas.microsoft.com/office/powerpoint/2010/main" val="3602467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a:extLst>
            <a:ext uri="{FF2B5EF4-FFF2-40B4-BE49-F238E27FC236}">
              <a16:creationId xmlns:a16="http://schemas.microsoft.com/office/drawing/2014/main" id="{B0138824-6B2C-BCF9-7E1E-C1277E0018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CEA82-66D5-9863-F50B-431F230DAC7E}"/>
              </a:ext>
            </a:extLst>
          </p:cNvPr>
          <p:cNvSpPr>
            <a:spLocks noGrp="1"/>
          </p:cNvSpPr>
          <p:nvPr>
            <p:ph type="title"/>
          </p:nvPr>
        </p:nvSpPr>
        <p:spPr>
          <a:xfrm>
            <a:off x="465667" y="74916"/>
            <a:ext cx="11161014" cy="994744"/>
          </a:xfrm>
        </p:spPr>
        <p:txBody>
          <a:bodyPr>
            <a:normAutofit/>
          </a:bodyPr>
          <a:lstStyle/>
          <a:p>
            <a:r>
              <a:rPr lang="en-US" sz="3000" b="1" dirty="0">
                <a:solidFill>
                  <a:srgbClr val="002060"/>
                </a:solidFill>
                <a:latin typeface="Arial" panose="020B0604020202020204" pitchFamily="34" charset="0"/>
                <a:cs typeface="Arial" panose="020B0604020202020204" pitchFamily="34" charset="0"/>
              </a:rPr>
              <a:t>ScrollTherm Module - IER Treatment Process</a:t>
            </a:r>
          </a:p>
        </p:txBody>
      </p:sp>
      <p:sp>
        <p:nvSpPr>
          <p:cNvPr id="8" name="TextBox 7">
            <a:extLst>
              <a:ext uri="{FF2B5EF4-FFF2-40B4-BE49-F238E27FC236}">
                <a16:creationId xmlns:a16="http://schemas.microsoft.com/office/drawing/2014/main" id="{54784EBC-5380-EA01-F69C-1975C2155C5F}"/>
              </a:ext>
            </a:extLst>
          </p:cNvPr>
          <p:cNvSpPr txBox="1"/>
          <p:nvPr/>
        </p:nvSpPr>
        <p:spPr>
          <a:xfrm>
            <a:off x="970157" y="6133170"/>
            <a:ext cx="7304048"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dirty="0"/>
              <a:t>ScrollTherm Process – Patents Pending		</a:t>
            </a:r>
          </a:p>
        </p:txBody>
      </p:sp>
      <p:sp>
        <p:nvSpPr>
          <p:cNvPr id="12" name="TextBox 11">
            <a:extLst>
              <a:ext uri="{FF2B5EF4-FFF2-40B4-BE49-F238E27FC236}">
                <a16:creationId xmlns:a16="http://schemas.microsoft.com/office/drawing/2014/main" id="{E762662C-9389-D8EB-B8A4-0D1133A900AE}"/>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13</a:t>
            </a:r>
          </a:p>
        </p:txBody>
      </p:sp>
      <p:graphicFrame>
        <p:nvGraphicFramePr>
          <p:cNvPr id="3" name="Table 2">
            <a:extLst>
              <a:ext uri="{FF2B5EF4-FFF2-40B4-BE49-F238E27FC236}">
                <a16:creationId xmlns:a16="http://schemas.microsoft.com/office/drawing/2014/main" id="{9DDA5382-8A17-A27D-E678-00FED199AF21}"/>
              </a:ext>
            </a:extLst>
          </p:cNvPr>
          <p:cNvGraphicFramePr>
            <a:graphicFrameLocks noGrp="1"/>
          </p:cNvGraphicFramePr>
          <p:nvPr>
            <p:extLst>
              <p:ext uri="{D42A27DB-BD31-4B8C-83A1-F6EECF244321}">
                <p14:modId xmlns:p14="http://schemas.microsoft.com/office/powerpoint/2010/main" val="4013143320"/>
              </p:ext>
            </p:extLst>
          </p:nvPr>
        </p:nvGraphicFramePr>
        <p:xfrm>
          <a:off x="460253" y="1084580"/>
          <a:ext cx="11271494" cy="4688840"/>
        </p:xfrm>
        <a:graphic>
          <a:graphicData uri="http://schemas.openxmlformats.org/drawingml/2006/table">
            <a:tbl>
              <a:tblPr firstRow="1" bandRow="1">
                <a:tableStyleId>{C083E6E3-FA7D-4D7B-A595-EF9225AFEA82}</a:tableStyleId>
              </a:tblPr>
              <a:tblGrid>
                <a:gridCol w="3016016">
                  <a:extLst>
                    <a:ext uri="{9D8B030D-6E8A-4147-A177-3AD203B41FA5}">
                      <a16:colId xmlns:a16="http://schemas.microsoft.com/office/drawing/2014/main" val="878696900"/>
                    </a:ext>
                  </a:extLst>
                </a:gridCol>
                <a:gridCol w="8255478">
                  <a:extLst>
                    <a:ext uri="{9D8B030D-6E8A-4147-A177-3AD203B41FA5}">
                      <a16:colId xmlns:a16="http://schemas.microsoft.com/office/drawing/2014/main" val="181634249"/>
                    </a:ext>
                  </a:extLst>
                </a:gridCol>
              </a:tblGrid>
              <a:tr h="370840">
                <a:tc>
                  <a:txBody>
                    <a:bodyPr/>
                    <a:lstStyle/>
                    <a:p>
                      <a:r>
                        <a:rPr lang="en-US" dirty="0"/>
                        <a:t>Process Equipment</a:t>
                      </a:r>
                    </a:p>
                  </a:txBody>
                  <a:tcPr/>
                </a:tc>
                <a:tc>
                  <a:txBody>
                    <a:bodyPr/>
                    <a:lstStyle/>
                    <a:p>
                      <a:r>
                        <a:rPr lang="en-US" dirty="0"/>
                        <a:t>Functions</a:t>
                      </a:r>
                    </a:p>
                  </a:txBody>
                  <a:tcPr/>
                </a:tc>
                <a:extLst>
                  <a:ext uri="{0D108BD9-81ED-4DB2-BD59-A6C34878D82A}">
                    <a16:rowId xmlns:a16="http://schemas.microsoft.com/office/drawing/2014/main" val="408631152"/>
                  </a:ext>
                </a:extLst>
              </a:tr>
              <a:tr h="370840">
                <a:tc>
                  <a:txBody>
                    <a:bodyPr/>
                    <a:lstStyle/>
                    <a:p>
                      <a:r>
                        <a:rPr lang="en-US" dirty="0"/>
                        <a:t>Resin Slurry Tank (TRS)</a:t>
                      </a:r>
                    </a:p>
                  </a:txBody>
                  <a:tcPr anchor="ctr"/>
                </a:tc>
                <a:tc>
                  <a:txBody>
                    <a:bodyPr/>
                    <a:lstStyle/>
                    <a:p>
                      <a:r>
                        <a:rPr lang="en-US" dirty="0"/>
                        <a:t>Receive cation (SAC) and anion (SBA) resin slurry transfers from facility. </a:t>
                      </a:r>
                    </a:p>
                    <a:p>
                      <a:r>
                        <a:rPr lang="en-US" dirty="0"/>
                        <a:t>Optional: Decant excess slurry water from settled resins.</a:t>
                      </a:r>
                    </a:p>
                  </a:txBody>
                  <a:tcPr/>
                </a:tc>
                <a:extLst>
                  <a:ext uri="{0D108BD9-81ED-4DB2-BD59-A6C34878D82A}">
                    <a16:rowId xmlns:a16="http://schemas.microsoft.com/office/drawing/2014/main" val="2289661712"/>
                  </a:ext>
                </a:extLst>
              </a:tr>
              <a:tr h="370840">
                <a:tc>
                  <a:txBody>
                    <a:bodyPr/>
                    <a:lstStyle/>
                    <a:p>
                      <a:r>
                        <a:rPr lang="en-US" dirty="0"/>
                        <a:t>Slurry Water Tank (TSW)</a:t>
                      </a:r>
                    </a:p>
                  </a:txBody>
                  <a:tcPr anchor="ctr"/>
                </a:tc>
                <a:tc>
                  <a:txBody>
                    <a:bodyPr/>
                    <a:lstStyle/>
                    <a:p>
                      <a:r>
                        <a:rPr lang="en-US" dirty="0"/>
                        <a:t>Receive slurry water removed from TRS and return to facility for reuse.</a:t>
                      </a:r>
                    </a:p>
                  </a:txBody>
                  <a:tcPr/>
                </a:tc>
                <a:extLst>
                  <a:ext uri="{0D108BD9-81ED-4DB2-BD59-A6C34878D82A}">
                    <a16:rowId xmlns:a16="http://schemas.microsoft.com/office/drawing/2014/main" val="2275245418"/>
                  </a:ext>
                </a:extLst>
              </a:tr>
              <a:tr h="370840">
                <a:tc>
                  <a:txBody>
                    <a:bodyPr/>
                    <a:lstStyle/>
                    <a:p>
                      <a:r>
                        <a:rPr lang="en-US" dirty="0"/>
                        <a:t>Liquid Waste Tank (TLW)</a:t>
                      </a:r>
                    </a:p>
                  </a:txBody>
                  <a:tcPr anchor="ctr"/>
                </a:tc>
                <a:tc>
                  <a:txBody>
                    <a:bodyPr/>
                    <a:lstStyle/>
                    <a:p>
                      <a:r>
                        <a:rPr lang="en-US" dirty="0"/>
                        <a:t>Receive liquid wastes from facility (oils, solvents, decon solutions, etc.)</a:t>
                      </a:r>
                    </a:p>
                  </a:txBody>
                  <a:tcPr/>
                </a:tc>
                <a:extLst>
                  <a:ext uri="{0D108BD9-81ED-4DB2-BD59-A6C34878D82A}">
                    <a16:rowId xmlns:a16="http://schemas.microsoft.com/office/drawing/2014/main" val="677015372"/>
                  </a:ext>
                </a:extLst>
              </a:tr>
              <a:tr h="370840">
                <a:tc>
                  <a:txBody>
                    <a:bodyPr/>
                    <a:lstStyle/>
                    <a:p>
                      <a:r>
                        <a:rPr lang="en-US" dirty="0"/>
                        <a:t>Resin Dewatering Unit (RDU)</a:t>
                      </a:r>
                    </a:p>
                  </a:txBody>
                  <a:tcPr anchor="ctr"/>
                </a:tc>
                <a:tc>
                  <a:txBody>
                    <a:bodyPr/>
                    <a:lstStyle/>
                    <a:p>
                      <a:r>
                        <a:rPr lang="en-US" dirty="0"/>
                        <a:t>Optional: Remove interstitial water from settled resins thereby reducing energy required in STV and increasing overall resin thermal treatment throughput.</a:t>
                      </a:r>
                    </a:p>
                  </a:txBody>
                  <a:tcPr/>
                </a:tc>
                <a:extLst>
                  <a:ext uri="{0D108BD9-81ED-4DB2-BD59-A6C34878D82A}">
                    <a16:rowId xmlns:a16="http://schemas.microsoft.com/office/drawing/2014/main" val="3268316200"/>
                  </a:ext>
                </a:extLst>
              </a:tr>
              <a:tr h="370840">
                <a:tc>
                  <a:txBody>
                    <a:bodyPr/>
                    <a:lstStyle/>
                    <a:p>
                      <a:r>
                        <a:rPr lang="en-US" dirty="0"/>
                        <a:t>Dewatered Resin Feeder (RDF)</a:t>
                      </a:r>
                    </a:p>
                  </a:txBody>
                  <a:tcPr anchor="ctr"/>
                </a:tc>
                <a:tc>
                  <a:txBody>
                    <a:bodyPr/>
                    <a:lstStyle/>
                    <a:p>
                      <a:r>
                        <a:rPr lang="en-US" dirty="0"/>
                        <a:t>Optional: Meter dewatered resins into STV.</a:t>
                      </a:r>
                    </a:p>
                  </a:txBody>
                  <a:tcPr/>
                </a:tc>
                <a:extLst>
                  <a:ext uri="{0D108BD9-81ED-4DB2-BD59-A6C34878D82A}">
                    <a16:rowId xmlns:a16="http://schemas.microsoft.com/office/drawing/2014/main" val="3434144455"/>
                  </a:ext>
                </a:extLst>
              </a:tr>
              <a:tr h="370840">
                <a:tc>
                  <a:txBody>
                    <a:bodyPr/>
                    <a:lstStyle/>
                    <a:p>
                      <a:r>
                        <a:rPr lang="en-US" dirty="0"/>
                        <a:t>Slurry Feed Pump (PSF)</a:t>
                      </a:r>
                    </a:p>
                  </a:txBody>
                  <a:tcPr anchor="ctr"/>
                </a:tc>
                <a:tc>
                  <a:txBody>
                    <a:bodyPr/>
                    <a:lstStyle/>
                    <a:p>
                      <a:r>
                        <a:rPr lang="en-US" dirty="0"/>
                        <a:t>Transfer and meter resin/water slurry or liquid waste into STV.</a:t>
                      </a:r>
                    </a:p>
                  </a:txBody>
                  <a:tcPr/>
                </a:tc>
                <a:extLst>
                  <a:ext uri="{0D108BD9-81ED-4DB2-BD59-A6C34878D82A}">
                    <a16:rowId xmlns:a16="http://schemas.microsoft.com/office/drawing/2014/main" val="18303283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ScrollTherm Thermal Treatment Vessel (STV)</a:t>
                      </a:r>
                    </a:p>
                  </a:txBody>
                  <a:tcPr anchor="ctr"/>
                </a:tc>
                <a:tc>
                  <a:txBody>
                    <a:bodyPr/>
                    <a:lstStyle/>
                    <a:p>
                      <a:r>
                        <a:rPr lang="en-US" dirty="0"/>
                        <a:t>Evaporate all water from resins and pyrolyze resin polymer structure producing low-volume process gas stream comprising VOCs with evaporated water. Thermally treated resin residue (RR) particles are transferred by the process gas to the Barrier Filter.</a:t>
                      </a:r>
                    </a:p>
                  </a:txBody>
                  <a:tcPr/>
                </a:tc>
                <a:extLst>
                  <a:ext uri="{0D108BD9-81ED-4DB2-BD59-A6C34878D82A}">
                    <a16:rowId xmlns:a16="http://schemas.microsoft.com/office/drawing/2014/main" val="7405955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Barrier Filter (FDB)</a:t>
                      </a:r>
                    </a:p>
                  </a:txBody>
                  <a:tcPr anchor="ctr"/>
                </a:tc>
                <a:tc>
                  <a:txBody>
                    <a:bodyPr/>
                    <a:lstStyle/>
                    <a:p>
                      <a:r>
                        <a:rPr lang="en-US" dirty="0"/>
                        <a:t>Separate RR particles from process gas. Transfer volume-reduced, organic-free RR solids to packaging system for solidification and subsequent disposal.</a:t>
                      </a:r>
                    </a:p>
                  </a:txBody>
                  <a:tcPr/>
                </a:tc>
                <a:extLst>
                  <a:ext uri="{0D108BD9-81ED-4DB2-BD59-A6C34878D82A}">
                    <a16:rowId xmlns:a16="http://schemas.microsoft.com/office/drawing/2014/main" val="457739625"/>
                  </a:ext>
                </a:extLst>
              </a:tr>
            </a:tbl>
          </a:graphicData>
        </a:graphic>
      </p:graphicFrame>
    </p:spTree>
    <p:extLst>
      <p:ext uri="{BB962C8B-B14F-4D97-AF65-F5344CB8AC3E}">
        <p14:creationId xmlns:p14="http://schemas.microsoft.com/office/powerpoint/2010/main" val="2374194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a:extLst>
            <a:ext uri="{FF2B5EF4-FFF2-40B4-BE49-F238E27FC236}">
              <a16:creationId xmlns:a16="http://schemas.microsoft.com/office/drawing/2014/main" id="{550B50D6-6D39-CA8E-BC32-2073742A81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B81192-F389-13EB-E9AB-723DE334E7E2}"/>
              </a:ext>
            </a:extLst>
          </p:cNvPr>
          <p:cNvSpPr>
            <a:spLocks noGrp="1"/>
          </p:cNvSpPr>
          <p:nvPr>
            <p:ph type="title"/>
          </p:nvPr>
        </p:nvSpPr>
        <p:spPr>
          <a:xfrm>
            <a:off x="585420" y="77344"/>
            <a:ext cx="11416080" cy="994744"/>
          </a:xfrm>
        </p:spPr>
        <p:txBody>
          <a:bodyPr>
            <a:normAutofit/>
          </a:bodyPr>
          <a:lstStyle/>
          <a:p>
            <a:r>
              <a:rPr lang="en-US" sz="3000" b="1" dirty="0">
                <a:solidFill>
                  <a:srgbClr val="002060"/>
                </a:solidFill>
                <a:latin typeface="Arial" panose="020B0604020202020204" pitchFamily="34" charset="0"/>
                <a:cs typeface="Arial" panose="020B0604020202020204" pitchFamily="34" charset="0"/>
              </a:rPr>
              <a:t>Process Gas/Offgas Treatment Module – IER Treatment</a:t>
            </a:r>
          </a:p>
        </p:txBody>
      </p:sp>
      <p:sp>
        <p:nvSpPr>
          <p:cNvPr id="8" name="TextBox 7">
            <a:extLst>
              <a:ext uri="{FF2B5EF4-FFF2-40B4-BE49-F238E27FC236}">
                <a16:creationId xmlns:a16="http://schemas.microsoft.com/office/drawing/2014/main" id="{F932E079-B78A-33A6-3B65-560D35944B49}"/>
              </a:ext>
            </a:extLst>
          </p:cNvPr>
          <p:cNvSpPr txBox="1"/>
          <p:nvPr/>
        </p:nvSpPr>
        <p:spPr>
          <a:xfrm>
            <a:off x="927024" y="6284288"/>
            <a:ext cx="7304048"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dirty="0"/>
              <a:t>ScrollTherm Process – Patents Pending		</a:t>
            </a:r>
          </a:p>
        </p:txBody>
      </p:sp>
      <p:sp>
        <p:nvSpPr>
          <p:cNvPr id="12" name="TextBox 11">
            <a:extLst>
              <a:ext uri="{FF2B5EF4-FFF2-40B4-BE49-F238E27FC236}">
                <a16:creationId xmlns:a16="http://schemas.microsoft.com/office/drawing/2014/main" id="{88166D00-476F-9CDE-0FF9-48636D6F59D8}"/>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14</a:t>
            </a:r>
          </a:p>
        </p:txBody>
      </p:sp>
      <p:graphicFrame>
        <p:nvGraphicFramePr>
          <p:cNvPr id="3" name="Table 2">
            <a:extLst>
              <a:ext uri="{FF2B5EF4-FFF2-40B4-BE49-F238E27FC236}">
                <a16:creationId xmlns:a16="http://schemas.microsoft.com/office/drawing/2014/main" id="{A14296B6-FA1F-6513-687A-B9825F1F224F}"/>
              </a:ext>
            </a:extLst>
          </p:cNvPr>
          <p:cNvGraphicFramePr>
            <a:graphicFrameLocks noGrp="1"/>
          </p:cNvGraphicFramePr>
          <p:nvPr>
            <p:extLst>
              <p:ext uri="{D42A27DB-BD31-4B8C-83A1-F6EECF244321}">
                <p14:modId xmlns:p14="http://schemas.microsoft.com/office/powerpoint/2010/main" val="2687465923"/>
              </p:ext>
            </p:extLst>
          </p:nvPr>
        </p:nvGraphicFramePr>
        <p:xfrm>
          <a:off x="585420" y="1072088"/>
          <a:ext cx="11542004" cy="4886960"/>
        </p:xfrm>
        <a:graphic>
          <a:graphicData uri="http://schemas.openxmlformats.org/drawingml/2006/table">
            <a:tbl>
              <a:tblPr firstRow="1" bandRow="1">
                <a:tableStyleId>{C083E6E3-FA7D-4D7B-A595-EF9225AFEA82}</a:tableStyleId>
              </a:tblPr>
              <a:tblGrid>
                <a:gridCol w="2628155">
                  <a:extLst>
                    <a:ext uri="{9D8B030D-6E8A-4147-A177-3AD203B41FA5}">
                      <a16:colId xmlns:a16="http://schemas.microsoft.com/office/drawing/2014/main" val="878696900"/>
                    </a:ext>
                  </a:extLst>
                </a:gridCol>
                <a:gridCol w="8913849">
                  <a:extLst>
                    <a:ext uri="{9D8B030D-6E8A-4147-A177-3AD203B41FA5}">
                      <a16:colId xmlns:a16="http://schemas.microsoft.com/office/drawing/2014/main" val="181634249"/>
                    </a:ext>
                  </a:extLst>
                </a:gridCol>
              </a:tblGrid>
              <a:tr h="370840">
                <a:tc>
                  <a:txBody>
                    <a:bodyPr/>
                    <a:lstStyle/>
                    <a:p>
                      <a:r>
                        <a:rPr lang="en-US" dirty="0"/>
                        <a:t>Process Equipment</a:t>
                      </a:r>
                    </a:p>
                  </a:txBody>
                  <a:tcPr/>
                </a:tc>
                <a:tc>
                  <a:txBody>
                    <a:bodyPr/>
                    <a:lstStyle/>
                    <a:p>
                      <a:r>
                        <a:rPr lang="en-US" dirty="0"/>
                        <a:t>Functions</a:t>
                      </a:r>
                    </a:p>
                  </a:txBody>
                  <a:tcPr/>
                </a:tc>
                <a:extLst>
                  <a:ext uri="{0D108BD9-81ED-4DB2-BD59-A6C34878D82A}">
                    <a16:rowId xmlns:a16="http://schemas.microsoft.com/office/drawing/2014/main" val="408631152"/>
                  </a:ext>
                </a:extLst>
              </a:tr>
              <a:tr h="370840">
                <a:tc>
                  <a:txBody>
                    <a:bodyPr/>
                    <a:lstStyle/>
                    <a:p>
                      <a:r>
                        <a:rPr lang="en-US" dirty="0"/>
                        <a:t>Thermal Oxidizer (ETO)</a:t>
                      </a:r>
                    </a:p>
                  </a:txBody>
                  <a:tcPr anchor="ctr"/>
                </a:tc>
                <a:tc>
                  <a:txBody>
                    <a:bodyPr/>
                    <a:lstStyle/>
                    <a:p>
                      <a:r>
                        <a:rPr lang="en-US" dirty="0"/>
                        <a:t>Oxidize VOCs, NH</a:t>
                      </a:r>
                      <a:r>
                        <a:rPr lang="en-US" sz="1400" dirty="0"/>
                        <a:t>3</a:t>
                      </a:r>
                      <a:r>
                        <a:rPr lang="en-US" dirty="0"/>
                        <a:t>, and CO to N</a:t>
                      </a:r>
                      <a:r>
                        <a:rPr lang="en-US" sz="1400" dirty="0"/>
                        <a:t>2</a:t>
                      </a:r>
                      <a:r>
                        <a:rPr lang="en-US" dirty="0"/>
                        <a:t>, CO</a:t>
                      </a:r>
                      <a:r>
                        <a:rPr lang="en-US" sz="1400" dirty="0"/>
                        <a:t>2</a:t>
                      </a:r>
                      <a:r>
                        <a:rPr lang="en-US" dirty="0"/>
                        <a:t> and water vapor. Temperature maintained by control of air input temperature and air flow rate (electrically heated air, HA1). </a:t>
                      </a:r>
                      <a:r>
                        <a:rPr lang="en-US" u="sng" dirty="0"/>
                        <a:t>No fossil-fuels used</a:t>
                      </a:r>
                      <a:r>
                        <a:rPr lang="en-US" dirty="0"/>
                        <a:t>.</a:t>
                      </a:r>
                    </a:p>
                  </a:txBody>
                  <a:tcPr/>
                </a:tc>
                <a:extLst>
                  <a:ext uri="{0D108BD9-81ED-4DB2-BD59-A6C34878D82A}">
                    <a16:rowId xmlns:a16="http://schemas.microsoft.com/office/drawing/2014/main" val="740595525"/>
                  </a:ext>
                </a:extLst>
              </a:tr>
              <a:tr h="370840">
                <a:tc>
                  <a:txBody>
                    <a:bodyPr/>
                    <a:lstStyle/>
                    <a:p>
                      <a:r>
                        <a:rPr lang="en-US" dirty="0"/>
                        <a:t>Quencher Scrubber (TQS)</a:t>
                      </a:r>
                    </a:p>
                  </a:txBody>
                  <a:tcPr anchor="ctr"/>
                </a:tc>
                <a:tc>
                  <a:txBody>
                    <a:bodyPr/>
                    <a:lstStyle/>
                    <a:p>
                      <a:r>
                        <a:rPr lang="en-US" dirty="0"/>
                        <a:t>Cool offgas and absorb acid gases (SOx, Cl, F) from offgas, pH adjusted with NaOH.</a:t>
                      </a:r>
                    </a:p>
                  </a:txBody>
                  <a:tcPr/>
                </a:tc>
                <a:extLst>
                  <a:ext uri="{0D108BD9-81ED-4DB2-BD59-A6C34878D82A}">
                    <a16:rowId xmlns:a16="http://schemas.microsoft.com/office/drawing/2014/main" val="457739625"/>
                  </a:ext>
                </a:extLst>
              </a:tr>
              <a:tr h="370840">
                <a:tc>
                  <a:txBody>
                    <a:bodyPr/>
                    <a:lstStyle/>
                    <a:p>
                      <a:r>
                        <a:rPr lang="en-US" dirty="0"/>
                        <a:t>QS Cooler (HQS)</a:t>
                      </a:r>
                    </a:p>
                  </a:txBody>
                  <a:tcPr anchor="ctr"/>
                </a:tc>
                <a:tc>
                  <a:txBody>
                    <a:bodyPr/>
                    <a:lstStyle/>
                    <a:p>
                      <a:r>
                        <a:rPr lang="en-US" dirty="0"/>
                        <a:t>Cool scrubber solution by removing heat adsorbed from offgas.</a:t>
                      </a:r>
                    </a:p>
                  </a:txBody>
                  <a:tcPr/>
                </a:tc>
                <a:extLst>
                  <a:ext uri="{0D108BD9-81ED-4DB2-BD59-A6C34878D82A}">
                    <a16:rowId xmlns:a16="http://schemas.microsoft.com/office/drawing/2014/main" val="524123778"/>
                  </a:ext>
                </a:extLst>
              </a:tr>
              <a:tr h="370840">
                <a:tc>
                  <a:txBody>
                    <a:bodyPr/>
                    <a:lstStyle/>
                    <a:p>
                      <a:r>
                        <a:rPr lang="en-US" dirty="0"/>
                        <a:t>QS Pump (PQS)</a:t>
                      </a:r>
                    </a:p>
                  </a:txBody>
                  <a:tcPr anchor="ctr"/>
                </a:tc>
                <a:tc>
                  <a:txBody>
                    <a:bodyPr/>
                    <a:lstStyle/>
                    <a:p>
                      <a:r>
                        <a:rPr lang="en-US" dirty="0"/>
                        <a:t>Recirculate pH adjusted scrubber solution, transfer salt solution for dispositioning. </a:t>
                      </a:r>
                    </a:p>
                  </a:txBody>
                  <a:tcPr/>
                </a:tc>
                <a:extLst>
                  <a:ext uri="{0D108BD9-81ED-4DB2-BD59-A6C34878D82A}">
                    <a16:rowId xmlns:a16="http://schemas.microsoft.com/office/drawing/2014/main" val="3371211299"/>
                  </a:ext>
                </a:extLst>
              </a:tr>
              <a:tr h="370840">
                <a:tc>
                  <a:txBody>
                    <a:bodyPr/>
                    <a:lstStyle/>
                    <a:p>
                      <a:r>
                        <a:rPr lang="en-US" dirty="0"/>
                        <a:t>Demister (DMST)</a:t>
                      </a:r>
                    </a:p>
                  </a:txBody>
                  <a:tcPr anchor="ctr"/>
                </a:tc>
                <a:tc>
                  <a:txBody>
                    <a:bodyPr/>
                    <a:lstStyle/>
                    <a:p>
                      <a:r>
                        <a:rPr lang="en-US" dirty="0"/>
                        <a:t>Remove entrained mist from water saturated offgas.</a:t>
                      </a:r>
                    </a:p>
                  </a:txBody>
                  <a:tcPr/>
                </a:tc>
                <a:extLst>
                  <a:ext uri="{0D108BD9-81ED-4DB2-BD59-A6C34878D82A}">
                    <a16:rowId xmlns:a16="http://schemas.microsoft.com/office/drawing/2014/main" val="2811273228"/>
                  </a:ext>
                </a:extLst>
              </a:tr>
              <a:tr h="370840">
                <a:tc>
                  <a:txBody>
                    <a:bodyPr/>
                    <a:lstStyle/>
                    <a:p>
                      <a:r>
                        <a:rPr lang="en-US" dirty="0"/>
                        <a:t>Air Heater (HA2)</a:t>
                      </a:r>
                    </a:p>
                  </a:txBody>
                  <a:tcPr anchor="ctr"/>
                </a:tc>
                <a:tc>
                  <a:txBody>
                    <a:bodyPr/>
                    <a:lstStyle/>
                    <a:p>
                      <a:r>
                        <a:rPr lang="en-US" dirty="0"/>
                        <a:t>Heat ventilation air input to maintain combined ventilation air and offgas stream above water vapor condensation temperature.</a:t>
                      </a:r>
                    </a:p>
                  </a:txBody>
                  <a:tcPr/>
                </a:tc>
                <a:extLst>
                  <a:ext uri="{0D108BD9-81ED-4DB2-BD59-A6C34878D82A}">
                    <a16:rowId xmlns:a16="http://schemas.microsoft.com/office/drawing/2014/main" val="307023212"/>
                  </a:ext>
                </a:extLst>
              </a:tr>
              <a:tr h="370840">
                <a:tc>
                  <a:txBody>
                    <a:bodyPr/>
                    <a:lstStyle/>
                    <a:p>
                      <a:r>
                        <a:rPr lang="en-US" dirty="0"/>
                        <a:t>HEPA Filter</a:t>
                      </a:r>
                    </a:p>
                  </a:txBody>
                  <a:tcPr anchor="ctr"/>
                </a:tc>
                <a:tc>
                  <a:txBody>
                    <a:bodyPr/>
                    <a:lstStyle/>
                    <a:p>
                      <a:r>
                        <a:rPr lang="en-US" dirty="0"/>
                        <a:t>Remove any residual particles in combined ventilation air / offgas stream.</a:t>
                      </a:r>
                    </a:p>
                  </a:txBody>
                  <a:tcPr/>
                </a:tc>
                <a:extLst>
                  <a:ext uri="{0D108BD9-81ED-4DB2-BD59-A6C34878D82A}">
                    <a16:rowId xmlns:a16="http://schemas.microsoft.com/office/drawing/2014/main" val="2420540161"/>
                  </a:ext>
                </a:extLst>
              </a:tr>
              <a:tr h="370840">
                <a:tc>
                  <a:txBody>
                    <a:bodyPr/>
                    <a:lstStyle/>
                    <a:p>
                      <a:r>
                        <a:rPr lang="en-US" dirty="0"/>
                        <a:t>Ventilation Fan (BVN)</a:t>
                      </a:r>
                    </a:p>
                  </a:txBody>
                  <a:tcPr anchor="ctr"/>
                </a:tc>
                <a:tc>
                  <a:txBody>
                    <a:bodyPr/>
                    <a:lstStyle/>
                    <a:p>
                      <a:r>
                        <a:rPr lang="en-US" dirty="0"/>
                        <a:t>Maintain HEPA filters and entire upstream process system under negative pressure (vacuum) and transfer ventilation air/offgas stream to stack or to facility ventilation handling system.</a:t>
                      </a:r>
                    </a:p>
                  </a:txBody>
                  <a:tcPr/>
                </a:tc>
                <a:extLst>
                  <a:ext uri="{0D108BD9-81ED-4DB2-BD59-A6C34878D82A}">
                    <a16:rowId xmlns:a16="http://schemas.microsoft.com/office/drawing/2014/main" val="3963249220"/>
                  </a:ext>
                </a:extLst>
              </a:tr>
              <a:tr h="370840">
                <a:tc>
                  <a:txBody>
                    <a:bodyPr/>
                    <a:lstStyle/>
                    <a:p>
                      <a:r>
                        <a:rPr lang="en-US" dirty="0"/>
                        <a:t>Stack</a:t>
                      </a:r>
                    </a:p>
                  </a:txBody>
                  <a:tcPr anchor="ctr"/>
                </a:tc>
                <a:tc>
                  <a:txBody>
                    <a:bodyPr/>
                    <a:lstStyle/>
                    <a:p>
                      <a:r>
                        <a:rPr lang="en-US" dirty="0"/>
                        <a:t>Discharge ventilation air/offgas to atmosphere, monitor radiological and acid gas emissions. </a:t>
                      </a:r>
                    </a:p>
                  </a:txBody>
                  <a:tcPr/>
                </a:tc>
                <a:extLst>
                  <a:ext uri="{0D108BD9-81ED-4DB2-BD59-A6C34878D82A}">
                    <a16:rowId xmlns:a16="http://schemas.microsoft.com/office/drawing/2014/main" val="659651907"/>
                  </a:ext>
                </a:extLst>
              </a:tr>
              <a:tr h="370840">
                <a:tc>
                  <a:txBody>
                    <a:bodyPr/>
                    <a:lstStyle/>
                    <a:p>
                      <a:r>
                        <a:rPr lang="en-US" dirty="0"/>
                        <a:t>Resin Residue Packaging</a:t>
                      </a:r>
                    </a:p>
                  </a:txBody>
                  <a:tcPr anchor="ctr"/>
                </a:tc>
                <a:tc>
                  <a:txBody>
                    <a:bodyPr/>
                    <a:lstStyle/>
                    <a:p>
                      <a:r>
                        <a:rPr lang="en-US" dirty="0"/>
                        <a:t>Receive RR from FDB and solidify RR solids inside disposal package.</a:t>
                      </a:r>
                    </a:p>
                  </a:txBody>
                  <a:tcPr/>
                </a:tc>
                <a:extLst>
                  <a:ext uri="{0D108BD9-81ED-4DB2-BD59-A6C34878D82A}">
                    <a16:rowId xmlns:a16="http://schemas.microsoft.com/office/drawing/2014/main" val="3743598675"/>
                  </a:ext>
                </a:extLst>
              </a:tr>
            </a:tbl>
          </a:graphicData>
        </a:graphic>
      </p:graphicFrame>
    </p:spTree>
    <p:extLst>
      <p:ext uri="{BB962C8B-B14F-4D97-AF65-F5344CB8AC3E}">
        <p14:creationId xmlns:p14="http://schemas.microsoft.com/office/powerpoint/2010/main" val="1205166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3D8D-BFE8-685B-AF2B-0D69AB27EC36}"/>
              </a:ext>
            </a:extLst>
          </p:cNvPr>
          <p:cNvSpPr>
            <a:spLocks noGrp="1"/>
          </p:cNvSpPr>
          <p:nvPr>
            <p:ph type="title"/>
          </p:nvPr>
        </p:nvSpPr>
        <p:spPr>
          <a:xfrm>
            <a:off x="558731" y="211332"/>
            <a:ext cx="10515600" cy="770021"/>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ScrollTherm - IER Treatment Process Operations - 1</a:t>
            </a:r>
          </a:p>
        </p:txBody>
      </p:sp>
      <p:sp>
        <p:nvSpPr>
          <p:cNvPr id="6" name="TextBox 5">
            <a:extLst>
              <a:ext uri="{FF2B5EF4-FFF2-40B4-BE49-F238E27FC236}">
                <a16:creationId xmlns:a16="http://schemas.microsoft.com/office/drawing/2014/main" id="{1F50F02B-B27C-A769-D6A6-9832510C7968}"/>
              </a:ext>
            </a:extLst>
          </p:cNvPr>
          <p:cNvSpPr txBox="1"/>
          <p:nvPr/>
        </p:nvSpPr>
        <p:spPr>
          <a:xfrm>
            <a:off x="212290" y="1103732"/>
            <a:ext cx="9212591" cy="5062924"/>
          </a:xfrm>
          <a:prstGeom prst="rect">
            <a:avLst/>
          </a:prstGeom>
          <a:noFill/>
        </p:spPr>
        <p:txBody>
          <a:bodyPr wrap="square" rtlCol="0">
            <a:spAutoFit/>
          </a:bodyPr>
          <a:lstStyle/>
          <a:p>
            <a:pPr marL="346075" indent="-274320">
              <a:spcBef>
                <a:spcPts val="300"/>
              </a:spcBef>
              <a:spcAft>
                <a:spcPts val="300"/>
              </a:spcAft>
              <a:buFont typeface="Courier New" panose="02070309020205020404" pitchFamily="49" charset="0"/>
              <a:buChar char="o"/>
            </a:pPr>
            <a:r>
              <a:rPr lang="en-US" dirty="0">
                <a:latin typeface="Arial" panose="020B0604020202020204" pitchFamily="34" charset="0"/>
                <a:cs typeface="Arial" panose="020B0604020202020204" pitchFamily="34" charset="0"/>
              </a:rPr>
              <a:t>Resin is slurry transferred from facility into Resin Slurry Receiver Tank (TRS).</a:t>
            </a:r>
          </a:p>
          <a:p>
            <a:pPr marL="346075" indent="-274320">
              <a:spcBef>
                <a:spcPts val="300"/>
              </a:spcBef>
              <a:spcAft>
                <a:spcPts val="300"/>
              </a:spcAft>
              <a:buFont typeface="Courier New" panose="02070309020205020404" pitchFamily="49" charset="0"/>
              <a:buChar char="o"/>
            </a:pPr>
            <a:r>
              <a:rPr lang="en-US" dirty="0">
                <a:latin typeface="Arial" panose="020B0604020202020204" pitchFamily="34" charset="0"/>
                <a:cs typeface="Arial" panose="020B0604020202020204" pitchFamily="34" charset="0"/>
              </a:rPr>
              <a:t>Meter IER into STV for thermal treatment – 3 options:</a:t>
            </a:r>
          </a:p>
          <a:p>
            <a:pPr marL="814705" lvl="1" indent="-285750">
              <a:spcBef>
                <a:spcPts val="300"/>
              </a:spcBef>
              <a:spcAft>
                <a:spcPts val="300"/>
              </a:spcAft>
              <a:buFont typeface="Wingdings" panose="05000000000000000000" pitchFamily="2" charset="2"/>
              <a:buChar char="q"/>
            </a:pPr>
            <a:r>
              <a:rPr lang="en-US" u="sng" dirty="0">
                <a:latin typeface="Arial" panose="020B0604020202020204" pitchFamily="34" charset="0"/>
                <a:cs typeface="Arial" panose="020B0604020202020204" pitchFamily="34" charset="0"/>
              </a:rPr>
              <a:t>Option 1: Feed IER with all interstitial and slurry transfer water into STV </a:t>
            </a:r>
          </a:p>
          <a:p>
            <a:pPr marL="1271905" lvl="2" indent="-285750">
              <a:spcBef>
                <a:spcPts val="300"/>
              </a:spcBef>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No water is removed. No water is returned to facility. PSF meters resin slurry into STV.</a:t>
            </a:r>
          </a:p>
          <a:p>
            <a:pPr marL="814705" lvl="1" indent="-285750">
              <a:spcBef>
                <a:spcPts val="300"/>
              </a:spcBef>
              <a:spcAft>
                <a:spcPts val="300"/>
              </a:spcAft>
              <a:buFont typeface="Wingdings" panose="05000000000000000000" pitchFamily="2" charset="2"/>
              <a:buChar char="q"/>
            </a:pPr>
            <a:r>
              <a:rPr lang="en-US" u="sng" dirty="0">
                <a:latin typeface="Arial" panose="020B0604020202020204" pitchFamily="34" charset="0"/>
                <a:cs typeface="Arial" panose="020B0604020202020204" pitchFamily="34" charset="0"/>
              </a:rPr>
              <a:t>Option 2: Remove slurry transfer water then feed IER into STV </a:t>
            </a:r>
          </a:p>
          <a:p>
            <a:pPr marL="1271905" lvl="2" indent="-285750">
              <a:spcBef>
                <a:spcPts val="300"/>
              </a:spcBef>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Decant slurry transfer water from above settled IER in TRS. Then using Slurry Feed Pump (PSF), meter resins with interstitial water from TRS into STV.</a:t>
            </a:r>
          </a:p>
          <a:p>
            <a:pPr marL="814705" lvl="1" indent="-285750">
              <a:spcBef>
                <a:spcPts val="300"/>
              </a:spcBef>
              <a:spcAft>
                <a:spcPts val="300"/>
              </a:spcAft>
              <a:buFont typeface="Wingdings" panose="05000000000000000000" pitchFamily="2" charset="2"/>
              <a:buChar char="q"/>
            </a:pPr>
            <a:r>
              <a:rPr lang="en-US" u="sng" dirty="0">
                <a:latin typeface="Arial" panose="020B0604020202020204" pitchFamily="34" charset="0"/>
                <a:cs typeface="Arial" panose="020B0604020202020204" pitchFamily="34" charset="0"/>
              </a:rPr>
              <a:t>Option 3: Fully dewater IER then meter IER into STV</a:t>
            </a:r>
          </a:p>
          <a:p>
            <a:pPr marL="1271905" lvl="2" indent="-285750">
              <a:spcBef>
                <a:spcPts val="300"/>
              </a:spcBef>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Transfer resins/water from TRS to Resin Dewatering Unit (RDU) and remove slurry transfer and interstitial water from resins. </a:t>
            </a:r>
          </a:p>
          <a:p>
            <a:pPr marL="1271905" lvl="2" indent="-285750">
              <a:spcBef>
                <a:spcPts val="300"/>
              </a:spcBef>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Transfer fully dewatered resins into Dewatered Resin Feeder (RDF) that meters dewatered resins into STV. Dewatered resins contain 52 to 55 wt% internal water.</a:t>
            </a:r>
          </a:p>
          <a:p>
            <a:pPr marL="346075" indent="-274320">
              <a:spcBef>
                <a:spcPts val="300"/>
              </a:spcBef>
              <a:spcAft>
                <a:spcPts val="300"/>
              </a:spcAft>
              <a:buFont typeface="Courier New" panose="02070309020205020404" pitchFamily="49" charset="0"/>
              <a:buChar char="o"/>
            </a:pPr>
            <a:r>
              <a:rPr lang="en-US" dirty="0">
                <a:latin typeface="Arial" panose="020B0604020202020204" pitchFamily="34" charset="0"/>
                <a:cs typeface="Arial" panose="020B0604020202020204" pitchFamily="34" charset="0"/>
              </a:rPr>
              <a:t>STV Operations</a:t>
            </a:r>
          </a:p>
          <a:p>
            <a:pPr marL="814705" lvl="1" indent="-285750">
              <a:spcBef>
                <a:spcPts val="300"/>
              </a:spcBef>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All water is evaporated from the IER feed (Option 1, 2, and 3) as the resin particles contact the hot media inside the STV. </a:t>
            </a:r>
          </a:p>
          <a:p>
            <a:pPr marL="814705" lvl="1" indent="-285750">
              <a:spcBef>
                <a:spcPts val="300"/>
              </a:spcBef>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Dried resin particles are heated by the hot media balls.</a:t>
            </a:r>
          </a:p>
        </p:txBody>
      </p:sp>
      <p:sp>
        <p:nvSpPr>
          <p:cNvPr id="8" name="TextBox 7">
            <a:extLst>
              <a:ext uri="{FF2B5EF4-FFF2-40B4-BE49-F238E27FC236}">
                <a16:creationId xmlns:a16="http://schemas.microsoft.com/office/drawing/2014/main" id="{51581231-5942-FE8F-F5CD-0B9F8AB386B1}"/>
              </a:ext>
            </a:extLst>
          </p:cNvPr>
          <p:cNvSpPr txBox="1"/>
          <p:nvPr/>
        </p:nvSpPr>
        <p:spPr>
          <a:xfrm>
            <a:off x="925768" y="6275967"/>
            <a:ext cx="7304048"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dirty="0"/>
              <a:t>ScrollTherm Process – Patents Pending		</a:t>
            </a:r>
          </a:p>
        </p:txBody>
      </p:sp>
      <p:sp>
        <p:nvSpPr>
          <p:cNvPr id="12" name="TextBox 11">
            <a:extLst>
              <a:ext uri="{FF2B5EF4-FFF2-40B4-BE49-F238E27FC236}">
                <a16:creationId xmlns:a16="http://schemas.microsoft.com/office/drawing/2014/main" id="{864B22C8-B136-34BE-E698-2E1558392320}"/>
              </a:ext>
            </a:extLst>
          </p:cNvPr>
          <p:cNvSpPr txBox="1"/>
          <p:nvPr/>
        </p:nvSpPr>
        <p:spPr>
          <a:xfrm>
            <a:off x="11001776" y="6214412"/>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15</a:t>
            </a:r>
          </a:p>
        </p:txBody>
      </p:sp>
      <p:pic>
        <p:nvPicPr>
          <p:cNvPr id="3" name="Picture 22" descr="A picture containing indoor, food, bread, croquette&#10;&#10;Description automatically generated">
            <a:extLst>
              <a:ext uri="{FF2B5EF4-FFF2-40B4-BE49-F238E27FC236}">
                <a16:creationId xmlns:a16="http://schemas.microsoft.com/office/drawing/2014/main" id="{76BCA5E8-1D9A-2F38-AB99-3CD8FF12A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7632" y="1429276"/>
            <a:ext cx="2397125" cy="2397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3" descr="A picture containing food, plastic, fork, dessert&#10;&#10;Description automatically generated">
            <a:extLst>
              <a:ext uri="{FF2B5EF4-FFF2-40B4-BE49-F238E27FC236}">
                <a16:creationId xmlns:a16="http://schemas.microsoft.com/office/drawing/2014/main" id="{AF533676-ABFF-69AA-3A13-8D7B301FD3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42" t="3973" r="8220" b="292"/>
          <a:stretch/>
        </p:blipFill>
        <p:spPr bwMode="auto">
          <a:xfrm>
            <a:off x="9430382" y="3736045"/>
            <a:ext cx="2397125" cy="23971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9EF0B32-269A-7C7A-07C8-03D458B258F4}"/>
              </a:ext>
            </a:extLst>
          </p:cNvPr>
          <p:cNvSpPr txBox="1"/>
          <p:nvPr/>
        </p:nvSpPr>
        <p:spPr>
          <a:xfrm>
            <a:off x="10045393" y="3244334"/>
            <a:ext cx="1161601" cy="369332"/>
          </a:xfrm>
          <a:prstGeom prst="rect">
            <a:avLst/>
          </a:prstGeom>
          <a:solidFill>
            <a:schemeClr val="accent5">
              <a:lumMod val="20000"/>
              <a:lumOff val="80000"/>
            </a:schemeClr>
          </a:solidFill>
          <a:ln>
            <a:solidFill>
              <a:schemeClr val="accent1"/>
            </a:solidFill>
          </a:ln>
        </p:spPr>
        <p:txBody>
          <a:bodyPr wrap="square" rtlCol="0">
            <a:spAutoFit/>
          </a:bodyPr>
          <a:lstStyle/>
          <a:p>
            <a:r>
              <a:rPr lang="en-US" dirty="0"/>
              <a:t> SAC Resin</a:t>
            </a:r>
          </a:p>
        </p:txBody>
      </p:sp>
      <p:sp>
        <p:nvSpPr>
          <p:cNvPr id="9" name="TextBox 8">
            <a:extLst>
              <a:ext uri="{FF2B5EF4-FFF2-40B4-BE49-F238E27FC236}">
                <a16:creationId xmlns:a16="http://schemas.microsoft.com/office/drawing/2014/main" id="{9E6FCA28-7DF1-4AAA-219B-1E3FBA5B0538}"/>
              </a:ext>
            </a:extLst>
          </p:cNvPr>
          <p:cNvSpPr txBox="1"/>
          <p:nvPr/>
        </p:nvSpPr>
        <p:spPr>
          <a:xfrm>
            <a:off x="10114953" y="5551103"/>
            <a:ext cx="1161601" cy="369332"/>
          </a:xfrm>
          <a:prstGeom prst="rect">
            <a:avLst/>
          </a:prstGeom>
          <a:solidFill>
            <a:schemeClr val="accent5">
              <a:lumMod val="20000"/>
              <a:lumOff val="80000"/>
            </a:schemeClr>
          </a:solidFill>
          <a:ln>
            <a:solidFill>
              <a:schemeClr val="accent1"/>
            </a:solidFill>
          </a:ln>
        </p:spPr>
        <p:txBody>
          <a:bodyPr wrap="square" rtlCol="0">
            <a:spAutoFit/>
          </a:bodyPr>
          <a:lstStyle/>
          <a:p>
            <a:r>
              <a:rPr lang="en-US" dirty="0"/>
              <a:t> SBA Resin</a:t>
            </a:r>
          </a:p>
        </p:txBody>
      </p:sp>
    </p:spTree>
    <p:extLst>
      <p:ext uri="{BB962C8B-B14F-4D97-AF65-F5344CB8AC3E}">
        <p14:creationId xmlns:p14="http://schemas.microsoft.com/office/powerpoint/2010/main" val="760698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3D8D-BFE8-685B-AF2B-0D69AB27EC36}"/>
              </a:ext>
            </a:extLst>
          </p:cNvPr>
          <p:cNvSpPr>
            <a:spLocks noGrp="1"/>
          </p:cNvSpPr>
          <p:nvPr>
            <p:ph type="title"/>
          </p:nvPr>
        </p:nvSpPr>
        <p:spPr>
          <a:xfrm>
            <a:off x="721819" y="215216"/>
            <a:ext cx="10515600" cy="770021"/>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ScrollTherm - IER Treatment Process Operations - 2</a:t>
            </a:r>
          </a:p>
        </p:txBody>
      </p:sp>
      <p:sp>
        <p:nvSpPr>
          <p:cNvPr id="6" name="TextBox 5">
            <a:extLst>
              <a:ext uri="{FF2B5EF4-FFF2-40B4-BE49-F238E27FC236}">
                <a16:creationId xmlns:a16="http://schemas.microsoft.com/office/drawing/2014/main" id="{1F50F02B-B27C-A769-D6A6-9832510C7968}"/>
              </a:ext>
            </a:extLst>
          </p:cNvPr>
          <p:cNvSpPr txBox="1"/>
          <p:nvPr/>
        </p:nvSpPr>
        <p:spPr>
          <a:xfrm>
            <a:off x="292688" y="985237"/>
            <a:ext cx="8570114" cy="5129609"/>
          </a:xfrm>
          <a:prstGeom prst="rect">
            <a:avLst/>
          </a:prstGeom>
          <a:noFill/>
        </p:spPr>
        <p:txBody>
          <a:bodyPr wrap="square" rtlCol="0">
            <a:spAutoFit/>
          </a:bodyPr>
          <a:lstStyle/>
          <a:p>
            <a:pPr marL="346075" indent="-346075">
              <a:spcBef>
                <a:spcPts val="400"/>
              </a:spcBef>
              <a:spcAft>
                <a:spcPts val="400"/>
              </a:spcAft>
              <a:buFont typeface="Courier New" panose="02070309020205020404" pitchFamily="49" charset="0"/>
              <a:buChar char="o"/>
            </a:pPr>
            <a:r>
              <a:rPr lang="en-US" dirty="0">
                <a:latin typeface="Arial" panose="020B0604020202020204" pitchFamily="34" charset="0"/>
                <a:cs typeface="Arial" panose="020B0604020202020204" pitchFamily="34" charset="0"/>
              </a:rPr>
              <a:t>STV Operations – </a:t>
            </a:r>
            <a:r>
              <a:rPr lang="en-US" sz="1600" dirty="0">
                <a:latin typeface="Arial" panose="020B0604020202020204" pitchFamily="34" charset="0"/>
                <a:cs typeface="Arial" panose="020B0604020202020204" pitchFamily="34" charset="0"/>
              </a:rPr>
              <a:t>Continued</a:t>
            </a:r>
          </a:p>
          <a:p>
            <a:pPr marL="640080" lvl="1" indent="-274320">
              <a:spcBef>
                <a:spcPts val="400"/>
              </a:spcBef>
              <a:spcAft>
                <a:spcPts val="4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Thermal decomposition of the resin polymer structure occurs as resins heat-up: </a:t>
            </a:r>
          </a:p>
          <a:p>
            <a:pPr marL="1383030" lvl="2" indent="-285750">
              <a:spcBef>
                <a:spcPts val="400"/>
              </a:spcBef>
              <a:spcAft>
                <a:spcPts val="4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Strong base anion (SBA) resins: &gt;140˚C (284˚F, Note 1)</a:t>
            </a:r>
          </a:p>
          <a:p>
            <a:pPr marL="1383030" lvl="2" indent="-285750">
              <a:spcBef>
                <a:spcPts val="400"/>
              </a:spcBef>
              <a:spcAft>
                <a:spcPts val="4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Strong acid cation (SAC) resins: &gt;200˚C (392˚F)</a:t>
            </a:r>
          </a:p>
          <a:p>
            <a:pPr marL="640080" lvl="1" indent="-182880">
              <a:spcBef>
                <a:spcPts val="400"/>
              </a:spcBef>
              <a:spcAft>
                <a:spcPts val="400"/>
              </a:spcAft>
              <a:buFont typeface="Arial" panose="020B0604020202020204" pitchFamily="34" charset="0"/>
              <a:buChar char="•"/>
            </a:pPr>
            <a:r>
              <a:rPr lang="en-US" sz="1600" dirty="0">
                <a:latin typeface="Arial" panose="020B0604020202020204" pitchFamily="34" charset="0"/>
                <a:cs typeface="Arial" panose="020B0604020202020204" pitchFamily="34" charset="0"/>
              </a:rPr>
              <a:t>All organics (including resin polymer) are pyrolyzed (volatized): &gt;450˚C (842˚F)</a:t>
            </a:r>
          </a:p>
          <a:p>
            <a:pPr marL="640080" lvl="1" indent="-182880">
              <a:spcBef>
                <a:spcPts val="400"/>
              </a:spcBef>
              <a:spcAft>
                <a:spcPts val="400"/>
              </a:spcAft>
              <a:buFont typeface="Arial" panose="020B0604020202020204" pitchFamily="34" charset="0"/>
              <a:buChar char="•"/>
            </a:pPr>
            <a:r>
              <a:rPr lang="en-US" sz="1600" dirty="0">
                <a:latin typeface="Arial" panose="020B0604020202020204" pitchFamily="34" charset="0"/>
                <a:cs typeface="Arial" panose="020B0604020202020204" pitchFamily="34" charset="0"/>
              </a:rPr>
              <a:t>Evolved process gases (steam and VOCs) are near theoretical minimum flows.</a:t>
            </a:r>
          </a:p>
          <a:p>
            <a:pPr marL="640080" lvl="1" indent="-182880">
              <a:spcBef>
                <a:spcPts val="400"/>
              </a:spcBef>
              <a:spcAft>
                <a:spcPts val="400"/>
              </a:spcAft>
              <a:buFont typeface="Arial" panose="020B0604020202020204" pitchFamily="34" charset="0"/>
              <a:buChar char="•"/>
            </a:pPr>
            <a:r>
              <a:rPr lang="en-US" sz="1600" dirty="0">
                <a:latin typeface="Arial" panose="020B0604020202020204" pitchFamily="34" charset="0"/>
                <a:cs typeface="Arial" panose="020B0604020202020204" pitchFamily="34" charset="0"/>
              </a:rPr>
              <a:t>Process gas and resin residues (RR) are discharged from the STV bottom outlet nozzle and flow to the Barrier Filter (FDB).</a:t>
            </a:r>
          </a:p>
          <a:p>
            <a:pPr marL="346075" indent="-346075">
              <a:spcBef>
                <a:spcPts val="400"/>
              </a:spcBef>
              <a:spcAft>
                <a:spcPts val="400"/>
              </a:spcAft>
              <a:buFont typeface="Courier New" panose="02070309020205020404" pitchFamily="49" charset="0"/>
              <a:buChar char="o"/>
            </a:pPr>
            <a:r>
              <a:rPr lang="en-US" dirty="0">
                <a:latin typeface="Arial" panose="020B0604020202020204" pitchFamily="34" charset="0"/>
                <a:cs typeface="Arial" panose="020B0604020202020204" pitchFamily="34" charset="0"/>
              </a:rPr>
              <a:t>Dry, pyrolyzed, organic-free RR particles are separated from the process gas in the FDB that contains very high-efficiency ceramic fiber filter elements with near HEPA quality particulate removal efficiency (&gt;99.99% removal efficiency for RR particles). RR particles collect in the bottom of the FDB. Filtered process gases flow to the process gas/offgas treatment system.</a:t>
            </a:r>
            <a:r>
              <a:rPr lang="en-US" sz="1800" dirty="0">
                <a:latin typeface="Arial" panose="020B0604020202020204" pitchFamily="34" charset="0"/>
                <a:cs typeface="Arial" panose="020B0604020202020204" pitchFamily="34" charset="0"/>
              </a:rPr>
              <a:t> </a:t>
            </a:r>
          </a:p>
          <a:p>
            <a:pPr marL="346075" indent="-346075">
              <a:spcBef>
                <a:spcPts val="400"/>
              </a:spcBef>
              <a:spcAft>
                <a:spcPts val="400"/>
              </a:spcAft>
              <a:buFont typeface="Courier New" panose="02070309020205020404" pitchFamily="49" charset="0"/>
              <a:buChar char="o"/>
            </a:pPr>
            <a:r>
              <a:rPr lang="en-US" dirty="0">
                <a:latin typeface="Arial" panose="020B0604020202020204" pitchFamily="34" charset="0"/>
                <a:cs typeface="Arial" panose="020B0604020202020204" pitchFamily="34" charset="0"/>
              </a:rPr>
              <a:t>RR</a:t>
            </a:r>
            <a:r>
              <a:rPr lang="en-US" sz="1800" dirty="0">
                <a:latin typeface="Arial" panose="020B0604020202020204" pitchFamily="34" charset="0"/>
                <a:cs typeface="Arial" panose="020B0604020202020204" pitchFamily="34" charset="0"/>
              </a:rPr>
              <a:t> solids are periodically transferred to the packaging or solidification system where the organic-free, volume-reduced, granular/powdered, radioactive solids are prepared for long-term storage or disposal.</a:t>
            </a:r>
          </a:p>
        </p:txBody>
      </p:sp>
      <p:sp>
        <p:nvSpPr>
          <p:cNvPr id="8" name="TextBox 7">
            <a:extLst>
              <a:ext uri="{FF2B5EF4-FFF2-40B4-BE49-F238E27FC236}">
                <a16:creationId xmlns:a16="http://schemas.microsoft.com/office/drawing/2014/main" id="{51581231-5942-FE8F-F5CD-0B9F8AB386B1}"/>
              </a:ext>
            </a:extLst>
          </p:cNvPr>
          <p:cNvSpPr txBox="1"/>
          <p:nvPr/>
        </p:nvSpPr>
        <p:spPr>
          <a:xfrm>
            <a:off x="970156" y="6133170"/>
            <a:ext cx="6274706"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dirty="0"/>
              <a:t>ScrollTherm Process – Patents Pending</a:t>
            </a:r>
          </a:p>
        </p:txBody>
      </p:sp>
      <p:sp>
        <p:nvSpPr>
          <p:cNvPr id="12" name="TextBox 11">
            <a:extLst>
              <a:ext uri="{FF2B5EF4-FFF2-40B4-BE49-F238E27FC236}">
                <a16:creationId xmlns:a16="http://schemas.microsoft.com/office/drawing/2014/main" id="{864B22C8-B136-34BE-E698-2E1558392320}"/>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16</a:t>
            </a:r>
          </a:p>
        </p:txBody>
      </p:sp>
      <p:pic>
        <p:nvPicPr>
          <p:cNvPr id="3" name="Picture 27" descr="A picture containing cup, indoor, sunflower, broccoli&#10;&#10;Description automatically generated">
            <a:extLst>
              <a:ext uri="{FF2B5EF4-FFF2-40B4-BE49-F238E27FC236}">
                <a16:creationId xmlns:a16="http://schemas.microsoft.com/office/drawing/2014/main" id="{2F0B396D-6B4E-A03F-D4AD-A5A52E269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2802" y="1575547"/>
            <a:ext cx="2956040" cy="2894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BDE007-6FC4-CA94-41EA-2908CC05B4F2}"/>
              </a:ext>
            </a:extLst>
          </p:cNvPr>
          <p:cNvSpPr txBox="1"/>
          <p:nvPr/>
        </p:nvSpPr>
        <p:spPr>
          <a:xfrm>
            <a:off x="9531710" y="3930602"/>
            <a:ext cx="1618224" cy="369332"/>
          </a:xfrm>
          <a:prstGeom prst="rect">
            <a:avLst/>
          </a:prstGeom>
          <a:solidFill>
            <a:schemeClr val="accent5">
              <a:lumMod val="20000"/>
              <a:lumOff val="80000"/>
            </a:schemeClr>
          </a:solidFill>
          <a:ln>
            <a:solidFill>
              <a:schemeClr val="accent1"/>
            </a:solidFill>
          </a:ln>
        </p:spPr>
        <p:txBody>
          <a:bodyPr wrap="square" rtlCol="0">
            <a:spAutoFit/>
          </a:bodyPr>
          <a:lstStyle/>
          <a:p>
            <a:r>
              <a:rPr lang="en-US" dirty="0"/>
              <a:t> Resin Residues</a:t>
            </a:r>
          </a:p>
        </p:txBody>
      </p:sp>
      <p:sp>
        <p:nvSpPr>
          <p:cNvPr id="7" name="TextBox 6">
            <a:extLst>
              <a:ext uri="{FF2B5EF4-FFF2-40B4-BE49-F238E27FC236}">
                <a16:creationId xmlns:a16="http://schemas.microsoft.com/office/drawing/2014/main" id="{EE95D4A5-52B8-6366-23BC-00D2113A984E}"/>
              </a:ext>
            </a:extLst>
          </p:cNvPr>
          <p:cNvSpPr txBox="1"/>
          <p:nvPr/>
        </p:nvSpPr>
        <p:spPr>
          <a:xfrm>
            <a:off x="8757138" y="4684218"/>
            <a:ext cx="3306623" cy="523220"/>
          </a:xfrm>
          <a:prstGeom prst="rect">
            <a:avLst/>
          </a:prstGeom>
          <a:noFill/>
        </p:spPr>
        <p:txBody>
          <a:bodyPr wrap="square" rtlCol="0">
            <a:spAutoFit/>
          </a:bodyPr>
          <a:lstStyle/>
          <a:p>
            <a:r>
              <a:rPr lang="en-US" sz="1400" dirty="0"/>
              <a:t>Note 1: SBA resins may start to volatize trimethylamine group [N(CH</a:t>
            </a:r>
            <a:r>
              <a:rPr lang="en-US" sz="1100" dirty="0"/>
              <a:t>3</a:t>
            </a:r>
            <a:r>
              <a:rPr lang="en-US" sz="1400" dirty="0"/>
              <a:t>)</a:t>
            </a:r>
            <a:r>
              <a:rPr lang="en-US" sz="1100" dirty="0"/>
              <a:t>3</a:t>
            </a:r>
            <a:r>
              <a:rPr lang="en-US" sz="1400" dirty="0"/>
              <a:t>] at &gt;140˚C</a:t>
            </a:r>
          </a:p>
        </p:txBody>
      </p:sp>
    </p:spTree>
    <p:extLst>
      <p:ext uri="{BB962C8B-B14F-4D97-AF65-F5344CB8AC3E}">
        <p14:creationId xmlns:p14="http://schemas.microsoft.com/office/powerpoint/2010/main" val="458254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3D8D-BFE8-685B-AF2B-0D69AB27EC36}"/>
              </a:ext>
            </a:extLst>
          </p:cNvPr>
          <p:cNvSpPr>
            <a:spLocks noGrp="1"/>
          </p:cNvSpPr>
          <p:nvPr>
            <p:ph type="title"/>
          </p:nvPr>
        </p:nvSpPr>
        <p:spPr>
          <a:xfrm>
            <a:off x="609491" y="176236"/>
            <a:ext cx="10515600" cy="770021"/>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ScrollTherm - IER Treatment Process Operations - 3</a:t>
            </a:r>
          </a:p>
        </p:txBody>
      </p:sp>
      <p:sp>
        <p:nvSpPr>
          <p:cNvPr id="6" name="TextBox 5">
            <a:extLst>
              <a:ext uri="{FF2B5EF4-FFF2-40B4-BE49-F238E27FC236}">
                <a16:creationId xmlns:a16="http://schemas.microsoft.com/office/drawing/2014/main" id="{1F50F02B-B27C-A769-D6A6-9832510C7968}"/>
              </a:ext>
            </a:extLst>
          </p:cNvPr>
          <p:cNvSpPr txBox="1"/>
          <p:nvPr/>
        </p:nvSpPr>
        <p:spPr>
          <a:xfrm>
            <a:off x="210730" y="884996"/>
            <a:ext cx="11577109" cy="4924425"/>
          </a:xfrm>
          <a:prstGeom prst="rect">
            <a:avLst/>
          </a:prstGeom>
          <a:noFill/>
        </p:spPr>
        <p:txBody>
          <a:bodyPr wrap="square" rtlCol="0">
            <a:spAutoFit/>
          </a:bodyPr>
          <a:lstStyle/>
          <a:p>
            <a:pPr marL="346075" indent="-346075">
              <a:spcBef>
                <a:spcPts val="400"/>
              </a:spcBef>
              <a:spcAft>
                <a:spcPts val="400"/>
              </a:spcAft>
              <a:buFont typeface="Courier New" panose="02070309020205020404" pitchFamily="49" charset="0"/>
              <a:buChar char="o"/>
            </a:pPr>
            <a:r>
              <a:rPr lang="en-US" dirty="0">
                <a:latin typeface="Arial" panose="020B0604020202020204" pitchFamily="34" charset="0"/>
                <a:cs typeface="Arial" panose="020B0604020202020204" pitchFamily="34" charset="0"/>
              </a:rPr>
              <a:t>Process Gas / Offgas Treatment Module Operations</a:t>
            </a:r>
          </a:p>
          <a:p>
            <a:pPr marL="548640" lvl="1" indent="-182880">
              <a:spcBef>
                <a:spcPts val="400"/>
              </a:spcBef>
              <a:spcAft>
                <a:spcPts val="400"/>
              </a:spcAft>
              <a:buFont typeface="Arial" panose="020B0604020202020204" pitchFamily="34" charset="0"/>
              <a:buChar char="•"/>
            </a:pPr>
            <a:r>
              <a:rPr lang="en-US" sz="1600" dirty="0">
                <a:latin typeface="Arial" panose="020B0604020202020204" pitchFamily="34" charset="0"/>
                <a:cs typeface="Arial" panose="020B0604020202020204" pitchFamily="34" charset="0"/>
              </a:rPr>
              <a:t>Process gas from the STV/FDB flows into the Thermal Oxidizer (ETO) where the VOCs, carbon monoxide, and traces of ammonia are oxidized to carbon dioxide, nitrogen, and water vapor. Air Heater (HA1) provides required air input and automatically adjusts air input temperature as needed to maintain ETO at normal operating temperature of 900 to 1000°C (1652 to 1832°F).</a:t>
            </a:r>
          </a:p>
          <a:p>
            <a:pPr marL="548640" lvl="1" indent="-182880">
              <a:spcBef>
                <a:spcPts val="400"/>
              </a:spcBef>
              <a:spcAft>
                <a:spcPts val="400"/>
              </a:spcAft>
              <a:buFont typeface="Arial" panose="020B0604020202020204" pitchFamily="34" charset="0"/>
              <a:buChar char="•"/>
            </a:pPr>
            <a:r>
              <a:rPr lang="en-US" sz="1600" dirty="0">
                <a:latin typeface="Arial" panose="020B0604020202020204" pitchFamily="34" charset="0"/>
                <a:cs typeface="Arial" panose="020B0604020202020204" pitchFamily="34" charset="0"/>
              </a:rPr>
              <a:t>Offgas from the ETO enters the Quencher Scrubber (TQS) where the hot gases are instantly cooled to &lt;100˚C (212˚F). Simultaneously, acid gases in the offgas (primarily SOx from the SO</a:t>
            </a:r>
            <a:r>
              <a:rPr lang="en-US" sz="1200" dirty="0">
                <a:latin typeface="Arial" panose="020B0604020202020204" pitchFamily="34" charset="0"/>
                <a:cs typeface="Arial" panose="020B0604020202020204" pitchFamily="34" charset="0"/>
              </a:rPr>
              <a:t>3</a:t>
            </a:r>
            <a:r>
              <a:rPr lang="en-US" sz="1600" baseline="300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groups on the SAC resins) are absorbed from the offgas by the pH controlled TQS solution. </a:t>
            </a:r>
          </a:p>
          <a:p>
            <a:pPr marL="548640" lvl="1" indent="-182880">
              <a:spcBef>
                <a:spcPts val="400"/>
              </a:spcBef>
              <a:spcAft>
                <a:spcPts val="400"/>
              </a:spcAft>
              <a:buFont typeface="Arial" panose="020B0604020202020204" pitchFamily="34" charset="0"/>
              <a:buChar char="•"/>
            </a:pPr>
            <a:r>
              <a:rPr lang="en-US" sz="1600" dirty="0">
                <a:latin typeface="Arial" panose="020B0604020202020204" pitchFamily="34" charset="0"/>
                <a:cs typeface="Arial" panose="020B0604020202020204" pitchFamily="34" charset="0"/>
              </a:rPr>
              <a:t>NaOH solution is added to the TQS solution to maintain scrubber solution pH between 6.8 and 7.5.</a:t>
            </a:r>
          </a:p>
          <a:p>
            <a:pPr marL="548640" lvl="1" indent="-182880">
              <a:spcBef>
                <a:spcPts val="400"/>
              </a:spcBef>
              <a:spcAft>
                <a:spcPts val="4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scrubbed and cooled offgas flows to the Demister (DMST) where any mist or water droplets are removed.</a:t>
            </a:r>
          </a:p>
          <a:p>
            <a:pPr marL="548640" lvl="1" indent="-182880">
              <a:spcBef>
                <a:spcPts val="400"/>
              </a:spcBef>
              <a:spcAft>
                <a:spcPts val="400"/>
              </a:spcAft>
              <a:buFont typeface="Arial" panose="020B0604020202020204" pitchFamily="34" charset="0"/>
              <a:buChar char="•"/>
            </a:pPr>
            <a:r>
              <a:rPr lang="en-US" sz="1600" dirty="0">
                <a:latin typeface="Arial" panose="020B0604020202020204" pitchFamily="34" charset="0"/>
                <a:cs typeface="Arial" panose="020B0604020202020204" pitchFamily="34" charset="0"/>
              </a:rPr>
              <a:t>Downstream of the DMST a controlled flow of ventilation air from the modules is heated by Air Heater (HA2). Heated air commingles with the offgas stream to maintain the offgas above the saturation temperature to prevent water condensation in the offgas line and HEPA filters.</a:t>
            </a:r>
          </a:p>
          <a:p>
            <a:pPr marL="548640" lvl="1" indent="-182880">
              <a:spcBef>
                <a:spcPts val="400"/>
              </a:spcBef>
              <a:spcAft>
                <a:spcPts val="400"/>
              </a:spcAft>
              <a:buFont typeface="Arial" panose="020B0604020202020204" pitchFamily="34" charset="0"/>
              <a:buChar char="•"/>
            </a:pPr>
            <a:r>
              <a:rPr lang="en-US" sz="1600" dirty="0">
                <a:latin typeface="Arial" panose="020B0604020202020204" pitchFamily="34" charset="0"/>
                <a:cs typeface="Arial" panose="020B0604020202020204" pitchFamily="34" charset="0"/>
              </a:rPr>
              <a:t>HEPA filters remove any traces of particulate in the offgas. The HEPA filters and the upstream process systems are maintained under a negative pressure (vacuum) by the Ventilation Fan (BVN). The filtered ventilation air/offgas stream is then monitored for radioactive particles (by the Rad Monitor) and regulated acid gases, CO</a:t>
            </a:r>
            <a:r>
              <a:rPr lang="en-US" sz="12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and carbon monoxide (by the CEMS) prior to being discharged to the atmosphere through the stack.   </a:t>
            </a:r>
            <a:endParaRPr lang="en-US" dirty="0"/>
          </a:p>
        </p:txBody>
      </p:sp>
      <p:sp>
        <p:nvSpPr>
          <p:cNvPr id="8" name="TextBox 7">
            <a:extLst>
              <a:ext uri="{FF2B5EF4-FFF2-40B4-BE49-F238E27FC236}">
                <a16:creationId xmlns:a16="http://schemas.microsoft.com/office/drawing/2014/main" id="{51581231-5942-FE8F-F5CD-0B9F8AB386B1}"/>
              </a:ext>
            </a:extLst>
          </p:cNvPr>
          <p:cNvSpPr txBox="1"/>
          <p:nvPr/>
        </p:nvSpPr>
        <p:spPr>
          <a:xfrm>
            <a:off x="970157" y="6133170"/>
            <a:ext cx="7304048"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dirty="0"/>
              <a:t>ScrollTherm Process – Patents Pending		</a:t>
            </a:r>
          </a:p>
        </p:txBody>
      </p:sp>
      <p:sp>
        <p:nvSpPr>
          <p:cNvPr id="12" name="TextBox 11">
            <a:extLst>
              <a:ext uri="{FF2B5EF4-FFF2-40B4-BE49-F238E27FC236}">
                <a16:creationId xmlns:a16="http://schemas.microsoft.com/office/drawing/2014/main" id="{864B22C8-B136-34BE-E698-2E1558392320}"/>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17</a:t>
            </a:r>
          </a:p>
        </p:txBody>
      </p:sp>
    </p:spTree>
    <p:extLst>
      <p:ext uri="{BB962C8B-B14F-4D97-AF65-F5344CB8AC3E}">
        <p14:creationId xmlns:p14="http://schemas.microsoft.com/office/powerpoint/2010/main" val="1460227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3D8D-BFE8-685B-AF2B-0D69AB27EC36}"/>
              </a:ext>
            </a:extLst>
          </p:cNvPr>
          <p:cNvSpPr>
            <a:spLocks noGrp="1"/>
          </p:cNvSpPr>
          <p:nvPr>
            <p:ph type="title"/>
          </p:nvPr>
        </p:nvSpPr>
        <p:spPr>
          <a:xfrm>
            <a:off x="783956" y="276731"/>
            <a:ext cx="9308123" cy="770021"/>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ScrollTherm - IER Treatment Benefits</a:t>
            </a:r>
          </a:p>
        </p:txBody>
      </p:sp>
      <p:sp>
        <p:nvSpPr>
          <p:cNvPr id="6" name="TextBox 5">
            <a:extLst>
              <a:ext uri="{FF2B5EF4-FFF2-40B4-BE49-F238E27FC236}">
                <a16:creationId xmlns:a16="http://schemas.microsoft.com/office/drawing/2014/main" id="{1F50F02B-B27C-A769-D6A6-9832510C7968}"/>
              </a:ext>
            </a:extLst>
          </p:cNvPr>
          <p:cNvSpPr txBox="1"/>
          <p:nvPr/>
        </p:nvSpPr>
        <p:spPr>
          <a:xfrm>
            <a:off x="415133" y="1166195"/>
            <a:ext cx="11553283" cy="4760278"/>
          </a:xfrm>
          <a:prstGeom prst="rect">
            <a:avLst/>
          </a:prstGeom>
          <a:noFill/>
        </p:spPr>
        <p:txBody>
          <a:bodyPr wrap="square" rtlCol="0">
            <a:spAutoFit/>
          </a:bodyPr>
          <a:lstStyle/>
          <a:p>
            <a:pPr marL="404813" indent="-404813">
              <a:spcBef>
                <a:spcPts val="400"/>
              </a:spcBef>
              <a:spcAft>
                <a:spcPts val="4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ScrollTherm treatment of resins </a:t>
            </a:r>
            <a:r>
              <a:rPr lang="en-US" sz="2000" u="sng" dirty="0">
                <a:latin typeface="Arial" panose="020B0604020202020204" pitchFamily="34" charset="0"/>
                <a:cs typeface="Arial" panose="020B0604020202020204" pitchFamily="34" charset="0"/>
              </a:rPr>
              <a:t>produces significant volume and weight reductions</a:t>
            </a:r>
            <a:r>
              <a:rPr lang="en-US" sz="2000" dirty="0">
                <a:latin typeface="Arial" panose="020B0604020202020204" pitchFamily="34" charset="0"/>
                <a:cs typeface="Arial" panose="020B0604020202020204" pitchFamily="34" charset="0"/>
              </a:rPr>
              <a:t>:</a:t>
            </a:r>
          </a:p>
          <a:p>
            <a:pPr marL="796925" lvl="1" indent="-339725">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Weight reductions:    SAC: up to 75%   	SBA: up to 90%</a:t>
            </a:r>
          </a:p>
          <a:p>
            <a:pPr marL="796925" lvl="1" indent="-339725">
              <a:spcBef>
                <a:spcPts val="400"/>
              </a:spcBef>
              <a:spcAft>
                <a:spcPts val="400"/>
              </a:spcAft>
              <a:buFont typeface="Arial" panose="020B0604020202020204" pitchFamily="34" charset="0"/>
              <a:buChar char="•"/>
            </a:pPr>
            <a:r>
              <a:rPr lang="en-US" dirty="0">
                <a:highlight>
                  <a:srgbClr val="FFFFD9"/>
                </a:highlight>
                <a:latin typeface="Arial" panose="020B0604020202020204" pitchFamily="34" charset="0"/>
                <a:cs typeface="Arial" panose="020B0604020202020204" pitchFamily="34" charset="0"/>
              </a:rPr>
              <a:t>Volume reductions:   SAC: up to 90%		SBA: up to 95%</a:t>
            </a:r>
          </a:p>
          <a:p>
            <a:pPr marL="404813" indent="-404813">
              <a:spcBef>
                <a:spcPts val="400"/>
              </a:spcBef>
              <a:spcAft>
                <a:spcPts val="4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Organics, including the resin polymer structure (polystyrene or polyacrylate), are volatized via non-oxidative pyrolysis producing </a:t>
            </a:r>
            <a:r>
              <a:rPr lang="en-US" sz="2000" u="sng" dirty="0">
                <a:latin typeface="Arial" panose="020B0604020202020204" pitchFamily="34" charset="0"/>
                <a:cs typeface="Arial" panose="020B0604020202020204" pitchFamily="34" charset="0"/>
              </a:rPr>
              <a:t>dry, organic-free, inorganic, particulate resin residue (RR) </a:t>
            </a:r>
            <a:r>
              <a:rPr lang="en-US" sz="2000" dirty="0">
                <a:latin typeface="Arial" panose="020B0604020202020204" pitchFamily="34" charset="0"/>
                <a:cs typeface="Arial" panose="020B0604020202020204" pitchFamily="34" charset="0"/>
              </a:rPr>
              <a:t>particles containing essentially all radionuclides on the resins (Cs, Tc, Ni, Fe, Mn, etc.) </a:t>
            </a:r>
          </a:p>
          <a:p>
            <a:pPr marL="404813" indent="-404813">
              <a:spcBef>
                <a:spcPts val="400"/>
              </a:spcBef>
              <a:spcAft>
                <a:spcPts val="4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Iodine (I</a:t>
            </a:r>
            <a:r>
              <a:rPr lang="en-US" sz="2000" baseline="30000" dirty="0">
                <a:latin typeface="Arial" panose="020B0604020202020204" pitchFamily="34" charset="0"/>
                <a:cs typeface="Arial" panose="020B0604020202020204" pitchFamily="34" charset="0"/>
              </a:rPr>
              <a:t>129</a:t>
            </a:r>
            <a:r>
              <a:rPr lang="en-US" sz="2000" dirty="0">
                <a:latin typeface="Arial" panose="020B0604020202020204" pitchFamily="34" charset="0"/>
                <a:cs typeface="Arial" panose="020B0604020202020204" pitchFamily="34" charset="0"/>
              </a:rPr>
              <a:t>), chlorine (Cl</a:t>
            </a:r>
            <a:r>
              <a:rPr lang="en-US" sz="2000" baseline="30000" dirty="0">
                <a:latin typeface="Arial" panose="020B0604020202020204" pitchFamily="34" charset="0"/>
                <a:cs typeface="Arial" panose="020B0604020202020204" pitchFamily="34" charset="0"/>
              </a:rPr>
              <a:t>36</a:t>
            </a:r>
            <a:r>
              <a:rPr lang="en-US" sz="2000" dirty="0">
                <a:latin typeface="Arial" panose="020B0604020202020204" pitchFamily="34" charset="0"/>
                <a:cs typeface="Arial" panose="020B0604020202020204" pitchFamily="34" charset="0"/>
              </a:rPr>
              <a:t>), and carbon (C</a:t>
            </a:r>
            <a:r>
              <a:rPr lang="en-US" sz="2000" baseline="30000" dirty="0">
                <a:latin typeface="Arial" panose="020B0604020202020204" pitchFamily="34" charset="0"/>
                <a:cs typeface="Arial" panose="020B0604020202020204" pitchFamily="34" charset="0"/>
              </a:rPr>
              <a:t>14</a:t>
            </a:r>
            <a:r>
              <a:rPr lang="en-US" sz="2000" dirty="0">
                <a:latin typeface="Arial" panose="020B0604020202020204" pitchFamily="34" charset="0"/>
                <a:cs typeface="Arial" panose="020B0604020202020204" pitchFamily="34" charset="0"/>
              </a:rPr>
              <a:t>) may be partially or completely volatized from the IER and RR solids by adjusting process operating parameters. Tritium as </a:t>
            </a:r>
            <a:r>
              <a:rPr lang="en-US" sz="2000" baseline="2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H</a:t>
            </a:r>
            <a:r>
              <a:rPr lang="en-US" sz="16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O is completely volatized.</a:t>
            </a:r>
          </a:p>
          <a:p>
            <a:pPr marL="404813" indent="-404813">
              <a:spcBef>
                <a:spcPts val="1200"/>
              </a:spcBef>
              <a:spcAft>
                <a:spcPts val="4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Optional:  Co-Reactant and Adsorbent Additives:</a:t>
            </a:r>
          </a:p>
          <a:p>
            <a:pPr marL="796925" lvl="1" indent="-339725">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Alkali metals (Na, K, Li, and Cs) may be mineralized by co-reactant addition into STV (see next slide).</a:t>
            </a:r>
          </a:p>
          <a:p>
            <a:pPr marL="796925" lvl="1" indent="-339725">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Acid gases may be substantially removed from the process gas inside the STV media bed by co-reactant / adsorbent addition into the STV.</a:t>
            </a:r>
          </a:p>
        </p:txBody>
      </p:sp>
      <p:sp>
        <p:nvSpPr>
          <p:cNvPr id="8" name="TextBox 7">
            <a:extLst>
              <a:ext uri="{FF2B5EF4-FFF2-40B4-BE49-F238E27FC236}">
                <a16:creationId xmlns:a16="http://schemas.microsoft.com/office/drawing/2014/main" id="{51581231-5942-FE8F-F5CD-0B9F8AB386B1}"/>
              </a:ext>
            </a:extLst>
          </p:cNvPr>
          <p:cNvSpPr txBox="1"/>
          <p:nvPr/>
        </p:nvSpPr>
        <p:spPr>
          <a:xfrm>
            <a:off x="838200" y="6247393"/>
            <a:ext cx="7304048"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dirty="0"/>
              <a:t>ScrollTherm Process – Patents Pending		</a:t>
            </a:r>
          </a:p>
        </p:txBody>
      </p:sp>
      <p:sp>
        <p:nvSpPr>
          <p:cNvPr id="12" name="TextBox 11">
            <a:extLst>
              <a:ext uri="{FF2B5EF4-FFF2-40B4-BE49-F238E27FC236}">
                <a16:creationId xmlns:a16="http://schemas.microsoft.com/office/drawing/2014/main" id="{864B22C8-B136-34BE-E698-2E1558392320}"/>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18</a:t>
            </a:r>
          </a:p>
        </p:txBody>
      </p:sp>
    </p:spTree>
    <p:extLst>
      <p:ext uri="{BB962C8B-B14F-4D97-AF65-F5344CB8AC3E}">
        <p14:creationId xmlns:p14="http://schemas.microsoft.com/office/powerpoint/2010/main" val="2623802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a:extLst>
            <a:ext uri="{FF2B5EF4-FFF2-40B4-BE49-F238E27FC236}">
              <a16:creationId xmlns:a16="http://schemas.microsoft.com/office/drawing/2014/main" id="{C582D47A-AA63-0DC1-60D5-D292624B7CA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E55451B-6A72-8CB8-FFC2-8C197135C829}"/>
              </a:ext>
            </a:extLst>
          </p:cNvPr>
          <p:cNvSpPr txBox="1"/>
          <p:nvPr/>
        </p:nvSpPr>
        <p:spPr>
          <a:xfrm>
            <a:off x="302978" y="2107220"/>
            <a:ext cx="3967814" cy="3600986"/>
          </a:xfrm>
          <a:prstGeom prst="rect">
            <a:avLst/>
          </a:prstGeom>
          <a:noFill/>
        </p:spPr>
        <p:txBody>
          <a:bodyPr wrap="square" rtlCol="0">
            <a:spAutoFit/>
          </a:bodyPr>
          <a:lstStyle/>
          <a:p>
            <a:pPr marL="404813" indent="-274320">
              <a:spcBef>
                <a:spcPts val="600"/>
              </a:spcBef>
              <a:spcAft>
                <a:spcPts val="600"/>
              </a:spcAft>
              <a:buFont typeface="Courier New" panose="02070309020205020404" pitchFamily="49" charset="0"/>
              <a:buChar char="o"/>
            </a:pPr>
            <a:r>
              <a:rPr lang="en-US" dirty="0">
                <a:latin typeface="Arial" panose="020B0604020202020204" pitchFamily="34" charset="0"/>
                <a:cs typeface="Arial" panose="020B0604020202020204" pitchFamily="34" charset="0"/>
              </a:rPr>
              <a:t>Alkali metals (Li, Na, K, and Cs) may be converted into aluminate or alumino-silicate minerals in the STV.</a:t>
            </a:r>
          </a:p>
          <a:p>
            <a:pPr marL="404813" indent="-274320">
              <a:spcBef>
                <a:spcPts val="600"/>
              </a:spcBef>
              <a:spcAft>
                <a:spcPts val="600"/>
              </a:spcAft>
              <a:buFont typeface="Courier New" panose="02070309020205020404" pitchFamily="49" charset="0"/>
              <a:buChar char="o"/>
            </a:pPr>
            <a:r>
              <a:rPr lang="en-US" dirty="0">
                <a:latin typeface="Arial" panose="020B0604020202020204" pitchFamily="34" charset="0"/>
                <a:cs typeface="Arial" panose="020B0604020202020204" pitchFamily="34" charset="0"/>
              </a:rPr>
              <a:t>Many metal ions (Fe, Ni, Cr, Mn, Mg, etc.) are converted into water insoluble spinels.</a:t>
            </a:r>
          </a:p>
          <a:p>
            <a:pPr marL="404813" indent="-274320">
              <a:spcBef>
                <a:spcPts val="600"/>
              </a:spcBef>
              <a:spcAft>
                <a:spcPts val="600"/>
              </a:spcAft>
              <a:buFont typeface="Courier New" panose="02070309020205020404" pitchFamily="49" charset="0"/>
              <a:buChar char="o"/>
            </a:pPr>
            <a:r>
              <a:rPr lang="en-US" dirty="0">
                <a:latin typeface="Arial" panose="020B0604020202020204" pitchFamily="34" charset="0"/>
                <a:cs typeface="Arial" panose="020B0604020202020204" pitchFamily="34" charset="0"/>
              </a:rPr>
              <a:t>Most anions, except B and Si, will volatize or decompose.</a:t>
            </a:r>
          </a:p>
          <a:p>
            <a:pPr marL="404813" indent="-274320">
              <a:spcBef>
                <a:spcPts val="600"/>
              </a:spcBef>
              <a:spcAft>
                <a:spcPts val="600"/>
              </a:spcAft>
              <a:buFont typeface="Courier New" panose="02070309020205020404" pitchFamily="49" charset="0"/>
              <a:buChar char="o"/>
            </a:pPr>
            <a:r>
              <a:rPr lang="en-US" dirty="0">
                <a:latin typeface="Arial" panose="020B0604020202020204" pitchFamily="34" charset="0"/>
                <a:cs typeface="Arial" panose="020B0604020202020204" pitchFamily="34" charset="0"/>
              </a:rPr>
              <a:t>Adsorb SOx from SAC resin with calcium additive.</a:t>
            </a:r>
            <a:endParaRPr lang="en-US" dirty="0"/>
          </a:p>
        </p:txBody>
      </p:sp>
      <p:sp>
        <p:nvSpPr>
          <p:cNvPr id="8" name="TextBox 7">
            <a:extLst>
              <a:ext uri="{FF2B5EF4-FFF2-40B4-BE49-F238E27FC236}">
                <a16:creationId xmlns:a16="http://schemas.microsoft.com/office/drawing/2014/main" id="{B6163EAA-4EFE-D7D9-D154-57B0AE7C543E}"/>
              </a:ext>
            </a:extLst>
          </p:cNvPr>
          <p:cNvSpPr txBox="1"/>
          <p:nvPr/>
        </p:nvSpPr>
        <p:spPr>
          <a:xfrm>
            <a:off x="970157" y="6133170"/>
            <a:ext cx="7304048"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dirty="0"/>
              <a:t>Patents Pending		</a:t>
            </a:r>
          </a:p>
        </p:txBody>
      </p:sp>
      <p:sp>
        <p:nvSpPr>
          <p:cNvPr id="12" name="TextBox 11">
            <a:extLst>
              <a:ext uri="{FF2B5EF4-FFF2-40B4-BE49-F238E27FC236}">
                <a16:creationId xmlns:a16="http://schemas.microsoft.com/office/drawing/2014/main" id="{C18B4BC3-EE16-D58E-C72D-2AB6F0F87A04}"/>
              </a:ext>
            </a:extLst>
          </p:cNvPr>
          <p:cNvSpPr txBox="1"/>
          <p:nvPr/>
        </p:nvSpPr>
        <p:spPr>
          <a:xfrm>
            <a:off x="384224" y="6010060"/>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19</a:t>
            </a:r>
          </a:p>
        </p:txBody>
      </p:sp>
      <p:sp>
        <p:nvSpPr>
          <p:cNvPr id="4" name="Title 1">
            <a:extLst>
              <a:ext uri="{FF2B5EF4-FFF2-40B4-BE49-F238E27FC236}">
                <a16:creationId xmlns:a16="http://schemas.microsoft.com/office/drawing/2014/main" id="{86CF0E7B-A6BC-C70D-D8EF-8D2C36CC4845}"/>
              </a:ext>
            </a:extLst>
          </p:cNvPr>
          <p:cNvSpPr txBox="1">
            <a:spLocks/>
          </p:cNvSpPr>
          <p:nvPr/>
        </p:nvSpPr>
        <p:spPr>
          <a:xfrm>
            <a:off x="512375" y="199374"/>
            <a:ext cx="3967815" cy="16953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2060"/>
                </a:solidFill>
                <a:latin typeface="Arial" panose="020B0604020202020204" pitchFamily="34" charset="0"/>
                <a:cs typeface="Arial" panose="020B0604020202020204" pitchFamily="34" charset="0"/>
              </a:rPr>
              <a:t>ScrollTherm - IER </a:t>
            </a:r>
          </a:p>
          <a:p>
            <a:r>
              <a:rPr lang="en-US" sz="2800" b="1" dirty="0">
                <a:solidFill>
                  <a:srgbClr val="002060"/>
                </a:solidFill>
                <a:latin typeface="Arial" panose="020B0604020202020204" pitchFamily="34" charset="0"/>
                <a:cs typeface="Arial" panose="020B0604020202020204" pitchFamily="34" charset="0"/>
              </a:rPr>
              <a:t>Co-Reactants and Adsorbent Additives</a:t>
            </a:r>
          </a:p>
        </p:txBody>
      </p:sp>
      <p:graphicFrame>
        <p:nvGraphicFramePr>
          <p:cNvPr id="3" name="Table 2">
            <a:extLst>
              <a:ext uri="{FF2B5EF4-FFF2-40B4-BE49-F238E27FC236}">
                <a16:creationId xmlns:a16="http://schemas.microsoft.com/office/drawing/2014/main" id="{B4BA545A-636C-685B-AA1D-F7C24F8DFC51}"/>
              </a:ext>
            </a:extLst>
          </p:cNvPr>
          <p:cNvGraphicFramePr>
            <a:graphicFrameLocks noGrp="1"/>
          </p:cNvGraphicFramePr>
          <p:nvPr>
            <p:extLst>
              <p:ext uri="{D42A27DB-BD31-4B8C-83A1-F6EECF244321}">
                <p14:modId xmlns:p14="http://schemas.microsoft.com/office/powerpoint/2010/main" val="1088417843"/>
              </p:ext>
            </p:extLst>
          </p:nvPr>
        </p:nvGraphicFramePr>
        <p:xfrm>
          <a:off x="4480190" y="0"/>
          <a:ext cx="7582916" cy="6779798"/>
        </p:xfrm>
        <a:graphic>
          <a:graphicData uri="http://schemas.openxmlformats.org/drawingml/2006/table">
            <a:tbl>
              <a:tblPr firstRow="1" firstCol="1" bandRow="1"/>
              <a:tblGrid>
                <a:gridCol w="1090694">
                  <a:extLst>
                    <a:ext uri="{9D8B030D-6E8A-4147-A177-3AD203B41FA5}">
                      <a16:colId xmlns:a16="http://schemas.microsoft.com/office/drawing/2014/main" val="3208551993"/>
                    </a:ext>
                  </a:extLst>
                </a:gridCol>
                <a:gridCol w="1252007">
                  <a:extLst>
                    <a:ext uri="{9D8B030D-6E8A-4147-A177-3AD203B41FA5}">
                      <a16:colId xmlns:a16="http://schemas.microsoft.com/office/drawing/2014/main" val="1580613501"/>
                    </a:ext>
                  </a:extLst>
                </a:gridCol>
                <a:gridCol w="1943100">
                  <a:extLst>
                    <a:ext uri="{9D8B030D-6E8A-4147-A177-3AD203B41FA5}">
                      <a16:colId xmlns:a16="http://schemas.microsoft.com/office/drawing/2014/main" val="3227098104"/>
                    </a:ext>
                  </a:extLst>
                </a:gridCol>
                <a:gridCol w="3297115">
                  <a:extLst>
                    <a:ext uri="{9D8B030D-6E8A-4147-A177-3AD203B41FA5}">
                      <a16:colId xmlns:a16="http://schemas.microsoft.com/office/drawing/2014/main" val="61561016"/>
                    </a:ext>
                  </a:extLst>
                </a:gridCol>
              </a:tblGrid>
              <a:tr h="676442">
                <a:tc>
                  <a:txBody>
                    <a:bodyPr/>
                    <a:lstStyle/>
                    <a:p>
                      <a:pPr marL="48260" marR="0" algn="ctr">
                        <a:lnSpc>
                          <a:spcPct val="115000"/>
                        </a:lnSpc>
                        <a:spcBef>
                          <a:spcPts val="200"/>
                        </a:spcBef>
                        <a:spcAft>
                          <a:spcPts val="200"/>
                        </a:spcAft>
                        <a:buNone/>
                      </a:pPr>
                      <a:r>
                        <a:rPr lang="en-US" sz="11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Cations and Anions on Resins</a:t>
                      </a:r>
                      <a:endParaRPr lang="en-US" sz="1100" kern="100" dirty="0">
                        <a:effectLst/>
                        <a:latin typeface="Arial" panose="020B0604020202020204" pitchFamily="34" charset="0"/>
                        <a:ea typeface="Aptos" panose="020B0004020202020204" pitchFamily="34" charset="0"/>
                        <a:cs typeface="Arial" panose="020B0604020202020204" pitchFamily="34" charset="0"/>
                      </a:endParaRP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marL="0" marR="0" algn="ctr">
                        <a:lnSpc>
                          <a:spcPct val="115000"/>
                        </a:lnSpc>
                        <a:spcBef>
                          <a:spcPts val="200"/>
                        </a:spcBef>
                        <a:spcAft>
                          <a:spcPts val="200"/>
                        </a:spcAft>
                        <a:buNone/>
                      </a:pPr>
                      <a:r>
                        <a:rPr lang="en-US" sz="11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Mineral Form in STV Resin Residues (RR)</a:t>
                      </a:r>
                      <a:endParaRPr lang="en-US" sz="1100" kern="100" dirty="0">
                        <a:effectLst/>
                        <a:latin typeface="Arial" panose="020B0604020202020204" pitchFamily="34" charset="0"/>
                        <a:ea typeface="Aptos" panose="020B0004020202020204" pitchFamily="34" charset="0"/>
                        <a:cs typeface="Arial" panose="020B0604020202020204" pitchFamily="34" charset="0"/>
                      </a:endParaRP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marL="0" marR="0" algn="ctr">
                        <a:lnSpc>
                          <a:spcPct val="115000"/>
                        </a:lnSpc>
                        <a:spcBef>
                          <a:spcPts val="200"/>
                        </a:spcBef>
                        <a:spcAft>
                          <a:spcPts val="200"/>
                        </a:spcAft>
                        <a:buNone/>
                      </a:pPr>
                      <a:r>
                        <a:rPr lang="en-US" sz="1100" b="1" kern="100">
                          <a:solidFill>
                            <a:srgbClr val="000000"/>
                          </a:solidFill>
                          <a:effectLst/>
                          <a:latin typeface="Arial" panose="020B0604020202020204" pitchFamily="34" charset="0"/>
                          <a:ea typeface="Aptos" panose="020B0004020202020204" pitchFamily="34" charset="0"/>
                          <a:cs typeface="Arial" panose="020B0604020202020204" pitchFamily="34" charset="0"/>
                        </a:rPr>
                        <a:t>Water Solubility</a:t>
                      </a:r>
                      <a:endParaRPr lang="en-US" sz="1100" kern="100" dirty="0">
                        <a:effectLst/>
                        <a:latin typeface="Arial" panose="020B0604020202020204" pitchFamily="34" charset="0"/>
                        <a:ea typeface="Aptos" panose="020B0004020202020204" pitchFamily="34" charset="0"/>
                        <a:cs typeface="Arial" panose="020B0604020202020204" pitchFamily="34" charset="0"/>
                      </a:endParaRP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marL="0" marR="0" algn="ctr">
                        <a:lnSpc>
                          <a:spcPct val="115000"/>
                        </a:lnSpc>
                        <a:spcBef>
                          <a:spcPts val="200"/>
                        </a:spcBef>
                        <a:spcAft>
                          <a:spcPts val="200"/>
                        </a:spcAft>
                        <a:buNone/>
                      </a:pPr>
                      <a:r>
                        <a:rPr lang="en-US" sz="11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Co-Reactant Additive Input to STV</a:t>
                      </a:r>
                      <a:endParaRPr lang="en-US" sz="1100" kern="100" dirty="0">
                        <a:effectLst/>
                        <a:latin typeface="Arial" panose="020B0604020202020204" pitchFamily="34" charset="0"/>
                        <a:ea typeface="Aptos" panose="020B0004020202020204" pitchFamily="34" charset="0"/>
                        <a:cs typeface="Arial" panose="020B0604020202020204" pitchFamily="34" charset="0"/>
                      </a:endParaRP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extLst>
                  <a:ext uri="{0D108BD9-81ED-4DB2-BD59-A6C34878D82A}">
                    <a16:rowId xmlns:a16="http://schemas.microsoft.com/office/drawing/2014/main" val="830550091"/>
                  </a:ext>
                </a:extLst>
              </a:tr>
              <a:tr h="848558">
                <a:tc rowSpan="4">
                  <a:txBody>
                    <a:bodyPr/>
                    <a:lstStyle/>
                    <a:p>
                      <a:pPr marL="0" marR="0" indent="105410" algn="ctr">
                        <a:lnSpc>
                          <a:spcPct val="115000"/>
                        </a:lnSpc>
                        <a:spcBef>
                          <a:spcPts val="200"/>
                        </a:spcBef>
                        <a:spcAft>
                          <a:spcPts val="200"/>
                        </a:spcAft>
                        <a:buNone/>
                      </a:pPr>
                      <a:r>
                        <a:rPr lang="en-US" sz="1100" b="1" kern="100" dirty="0">
                          <a:effectLst/>
                          <a:latin typeface="Arial" panose="020B0604020202020204" pitchFamily="34" charset="0"/>
                          <a:ea typeface="Aptos" panose="020B0004020202020204" pitchFamily="34" charset="0"/>
                          <a:cs typeface="Arial" panose="020B0604020202020204" pitchFamily="34" charset="0"/>
                        </a:rPr>
                        <a:t>Li, Na, K</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Li</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2</a:t>
                      </a:r>
                      <a:r>
                        <a:rPr lang="en-US" sz="1000" b="1" kern="100" dirty="0">
                          <a:effectLst/>
                          <a:latin typeface="Arial" panose="020B0604020202020204" pitchFamily="34" charset="0"/>
                          <a:ea typeface="Aptos" panose="020B0004020202020204" pitchFamily="34" charset="0"/>
                          <a:cs typeface="Arial" panose="020B0604020202020204" pitchFamily="34" charset="0"/>
                        </a:rPr>
                        <a:t>CO</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3</a:t>
                      </a:r>
                      <a:endParaRPr lang="en-US" sz="1000" b="1" kern="100" dirty="0">
                        <a:effectLst/>
                        <a:latin typeface="Arial" panose="020B0604020202020204" pitchFamily="34" charset="0"/>
                        <a:ea typeface="Aptos" panose="020B0004020202020204" pitchFamily="34" charset="0"/>
                        <a:cs typeface="Arial" panose="020B0604020202020204" pitchFamily="34" charset="0"/>
                      </a:endParaRPr>
                    </a:p>
                    <a:p>
                      <a:pPr marL="0" marR="0" algn="ctr">
                        <a:lnSpc>
                          <a:spcPct val="100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Na</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2</a:t>
                      </a:r>
                      <a:r>
                        <a:rPr lang="en-US" sz="1000" b="1" kern="100" dirty="0">
                          <a:effectLst/>
                          <a:latin typeface="Arial" panose="020B0604020202020204" pitchFamily="34" charset="0"/>
                          <a:ea typeface="Aptos" panose="020B0004020202020204" pitchFamily="34" charset="0"/>
                          <a:cs typeface="Arial" panose="020B0604020202020204" pitchFamily="34" charset="0"/>
                        </a:rPr>
                        <a:t>CO</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3</a:t>
                      </a:r>
                      <a:endParaRPr lang="en-US" sz="1000" b="1" kern="100" dirty="0">
                        <a:effectLst/>
                        <a:latin typeface="Arial" panose="020B0604020202020204" pitchFamily="34" charset="0"/>
                        <a:ea typeface="Aptos" panose="020B0004020202020204" pitchFamily="34" charset="0"/>
                        <a:cs typeface="Arial" panose="020B0604020202020204" pitchFamily="34" charset="0"/>
                      </a:endParaRPr>
                    </a:p>
                    <a:p>
                      <a:pPr marL="0" marR="0" algn="ctr">
                        <a:lnSpc>
                          <a:spcPct val="100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K</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2</a:t>
                      </a:r>
                      <a:r>
                        <a:rPr lang="en-US" sz="1000" b="1" kern="100" dirty="0">
                          <a:effectLst/>
                          <a:latin typeface="Arial" panose="020B0604020202020204" pitchFamily="34" charset="0"/>
                          <a:ea typeface="Aptos" panose="020B0004020202020204" pitchFamily="34" charset="0"/>
                          <a:cs typeface="Arial" panose="020B0604020202020204" pitchFamily="34" charset="0"/>
                        </a:rPr>
                        <a:t>CO</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3</a:t>
                      </a:r>
                      <a:endParaRPr lang="en-US" sz="1000" b="1" kern="100" dirty="0">
                        <a:effectLst/>
                        <a:latin typeface="Arial" panose="020B0604020202020204" pitchFamily="34" charset="0"/>
                        <a:ea typeface="Aptos" panose="020B0004020202020204" pitchFamily="34" charset="0"/>
                        <a:cs typeface="Arial" panose="020B0604020202020204" pitchFamily="34" charset="0"/>
                      </a:endParaRP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200"/>
                        </a:spcBef>
                        <a:spcAft>
                          <a:spcPts val="200"/>
                        </a:spcAft>
                        <a:buNone/>
                      </a:pPr>
                      <a:r>
                        <a:rPr lang="en-US" sz="1000" b="1" kern="100">
                          <a:effectLst/>
                          <a:latin typeface="Arial" panose="020B0604020202020204" pitchFamily="34" charset="0"/>
                          <a:ea typeface="Aptos" panose="020B0004020202020204" pitchFamily="34" charset="0"/>
                          <a:cs typeface="Arial" panose="020B0604020202020204" pitchFamily="34" charset="0"/>
                        </a:rPr>
                        <a:t>Li</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2</a:t>
                      </a:r>
                      <a:r>
                        <a:rPr lang="en-US" sz="1000" b="1" kern="100">
                          <a:effectLst/>
                          <a:latin typeface="Arial" panose="020B0604020202020204" pitchFamily="34" charset="0"/>
                          <a:ea typeface="Aptos" panose="020B0004020202020204" pitchFamily="34" charset="0"/>
                          <a:cs typeface="Arial" panose="020B0604020202020204" pitchFamily="34" charset="0"/>
                        </a:rPr>
                        <a:t>CO</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3</a:t>
                      </a:r>
                      <a:endParaRPr lang="en-US" sz="1000" b="1" kern="100">
                        <a:effectLst/>
                        <a:latin typeface="Arial" panose="020B0604020202020204" pitchFamily="34" charset="0"/>
                        <a:ea typeface="Aptos" panose="020B0004020202020204" pitchFamily="34" charset="0"/>
                        <a:cs typeface="Arial" panose="020B0604020202020204" pitchFamily="34" charset="0"/>
                      </a:endParaRPr>
                    </a:p>
                    <a:p>
                      <a:pPr marL="0" marR="0" algn="ctr">
                        <a:lnSpc>
                          <a:spcPct val="100000"/>
                        </a:lnSpc>
                        <a:spcBef>
                          <a:spcPts val="200"/>
                        </a:spcBef>
                        <a:spcAft>
                          <a:spcPts val="200"/>
                        </a:spcAft>
                        <a:buNone/>
                      </a:pPr>
                      <a:r>
                        <a:rPr lang="en-US" sz="1000" b="1" kern="100">
                          <a:effectLst/>
                          <a:latin typeface="Arial" panose="020B0604020202020204" pitchFamily="34" charset="0"/>
                          <a:ea typeface="Aptos" panose="020B0004020202020204" pitchFamily="34" charset="0"/>
                          <a:cs typeface="Arial" panose="020B0604020202020204" pitchFamily="34" charset="0"/>
                        </a:rPr>
                        <a:t>Slightly Soluble</a:t>
                      </a:r>
                    </a:p>
                    <a:p>
                      <a:pPr marL="0" marR="0" algn="ctr">
                        <a:lnSpc>
                          <a:spcPct val="100000"/>
                        </a:lnSpc>
                        <a:spcBef>
                          <a:spcPts val="200"/>
                        </a:spcBef>
                        <a:spcAft>
                          <a:spcPts val="200"/>
                        </a:spcAft>
                        <a:buNone/>
                      </a:pPr>
                      <a:r>
                        <a:rPr lang="en-US" sz="1000" b="1" kern="100">
                          <a:effectLst/>
                          <a:latin typeface="Arial" panose="020B0604020202020204" pitchFamily="34" charset="0"/>
                          <a:ea typeface="Aptos" panose="020B0004020202020204" pitchFamily="34" charset="0"/>
                          <a:cs typeface="Arial" panose="020B0604020202020204" pitchFamily="34" charset="0"/>
                        </a:rPr>
                        <a:t>Na</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2</a:t>
                      </a:r>
                      <a:r>
                        <a:rPr lang="en-US" sz="1000" b="1" kern="100">
                          <a:effectLst/>
                          <a:latin typeface="Arial" panose="020B0604020202020204" pitchFamily="34" charset="0"/>
                          <a:ea typeface="Aptos" panose="020B0004020202020204" pitchFamily="34" charset="0"/>
                          <a:cs typeface="Arial" panose="020B0604020202020204" pitchFamily="34" charset="0"/>
                        </a:rPr>
                        <a:t>CO</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3 </a:t>
                      </a:r>
                      <a:r>
                        <a:rPr lang="en-US" sz="1000" b="1" kern="100">
                          <a:effectLst/>
                          <a:latin typeface="Arial" panose="020B0604020202020204" pitchFamily="34" charset="0"/>
                          <a:ea typeface="Aptos" panose="020B0004020202020204" pitchFamily="34" charset="0"/>
                          <a:cs typeface="Arial" panose="020B0604020202020204" pitchFamily="34" charset="0"/>
                        </a:rPr>
                        <a:t>Soluble</a:t>
                      </a:r>
                    </a:p>
                    <a:p>
                      <a:pPr marL="0" marR="0" algn="ctr">
                        <a:lnSpc>
                          <a:spcPct val="100000"/>
                        </a:lnSpc>
                        <a:spcBef>
                          <a:spcPts val="200"/>
                        </a:spcBef>
                        <a:spcAft>
                          <a:spcPts val="200"/>
                        </a:spcAft>
                        <a:buNone/>
                      </a:pPr>
                      <a:r>
                        <a:rPr lang="en-US" sz="1000" b="1" kern="100">
                          <a:effectLst/>
                          <a:latin typeface="Arial" panose="020B0604020202020204" pitchFamily="34" charset="0"/>
                          <a:ea typeface="Aptos" panose="020B0004020202020204" pitchFamily="34" charset="0"/>
                          <a:cs typeface="Arial" panose="020B0604020202020204" pitchFamily="34" charset="0"/>
                        </a:rPr>
                        <a:t> K</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2</a:t>
                      </a:r>
                      <a:r>
                        <a:rPr lang="en-US" sz="1000" b="1" kern="100">
                          <a:effectLst/>
                          <a:latin typeface="Arial" panose="020B0604020202020204" pitchFamily="34" charset="0"/>
                          <a:ea typeface="Aptos" panose="020B0004020202020204" pitchFamily="34" charset="0"/>
                          <a:cs typeface="Arial" panose="020B0604020202020204" pitchFamily="34" charset="0"/>
                        </a:rPr>
                        <a:t>CO</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3</a:t>
                      </a:r>
                      <a:r>
                        <a:rPr lang="en-US" sz="1000" b="1" kern="100">
                          <a:effectLst/>
                          <a:latin typeface="Arial" panose="020B0604020202020204" pitchFamily="34" charset="0"/>
                          <a:ea typeface="Aptos" panose="020B0004020202020204" pitchFamily="34" charset="0"/>
                          <a:cs typeface="Arial" panose="020B0604020202020204" pitchFamily="34" charset="0"/>
                        </a:rPr>
                        <a:t> Soluble</a:t>
                      </a:r>
                      <a:endParaRPr lang="en-US" sz="1000" b="1" kern="100" dirty="0">
                        <a:effectLst/>
                        <a:latin typeface="Arial" panose="020B0604020202020204" pitchFamily="34" charset="0"/>
                        <a:ea typeface="Aptos" panose="020B0004020202020204" pitchFamily="34" charset="0"/>
                        <a:cs typeface="Arial" panose="020B0604020202020204" pitchFamily="34" charset="0"/>
                      </a:endParaRP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None: Li, Na, and K on IER combine with CO</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2</a:t>
                      </a:r>
                      <a:r>
                        <a:rPr lang="en-US" sz="1000" b="1" kern="100" dirty="0">
                          <a:effectLst/>
                          <a:latin typeface="Arial" panose="020B0604020202020204" pitchFamily="34" charset="0"/>
                          <a:ea typeface="Aptos" panose="020B0004020202020204" pitchFamily="34" charset="0"/>
                          <a:cs typeface="Arial" panose="020B0604020202020204" pitchFamily="34" charset="0"/>
                        </a:rPr>
                        <a:t> in the STV if borates, aluminates, or alumino-silicates are not present.</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7306420"/>
                  </a:ext>
                </a:extLst>
              </a:tr>
              <a:tr h="848558">
                <a:tc vMerge="1">
                  <a:txBody>
                    <a:bodyPr/>
                    <a:lstStyle/>
                    <a:p>
                      <a:endParaRPr lang="en-US"/>
                    </a:p>
                  </a:txBody>
                  <a:tcPr/>
                </a:tc>
                <a:tc>
                  <a:txBody>
                    <a:bodyPr/>
                    <a:lstStyle/>
                    <a:p>
                      <a:pPr marL="0" marR="0" algn="ctr">
                        <a:lnSpc>
                          <a:spcPct val="100000"/>
                        </a:lnSpc>
                        <a:spcBef>
                          <a:spcPts val="200"/>
                        </a:spcBef>
                        <a:spcAft>
                          <a:spcPts val="200"/>
                        </a:spcAft>
                        <a:buNone/>
                      </a:pPr>
                      <a:r>
                        <a:rPr lang="en-US" sz="1000" b="1" kern="100">
                          <a:effectLst/>
                          <a:latin typeface="Arial" panose="020B0604020202020204" pitchFamily="34" charset="0"/>
                          <a:ea typeface="Aptos" panose="020B0004020202020204" pitchFamily="34" charset="0"/>
                          <a:cs typeface="Arial" panose="020B0604020202020204" pitchFamily="34" charset="0"/>
                        </a:rPr>
                        <a:t>LiAlO</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2</a:t>
                      </a:r>
                      <a:endParaRPr lang="en-US" sz="1000" b="1" kern="100">
                        <a:effectLst/>
                        <a:latin typeface="Arial" panose="020B0604020202020204" pitchFamily="34" charset="0"/>
                        <a:ea typeface="Aptos" panose="020B0004020202020204" pitchFamily="34" charset="0"/>
                        <a:cs typeface="Arial" panose="020B0604020202020204" pitchFamily="34" charset="0"/>
                      </a:endParaRPr>
                    </a:p>
                    <a:p>
                      <a:pPr marL="0" marR="0" algn="ctr">
                        <a:lnSpc>
                          <a:spcPct val="100000"/>
                        </a:lnSpc>
                        <a:spcBef>
                          <a:spcPts val="200"/>
                        </a:spcBef>
                        <a:spcAft>
                          <a:spcPts val="200"/>
                        </a:spcAft>
                        <a:buNone/>
                      </a:pPr>
                      <a:r>
                        <a:rPr lang="en-US" sz="1000" b="1" kern="100">
                          <a:effectLst/>
                          <a:latin typeface="Arial" panose="020B0604020202020204" pitchFamily="34" charset="0"/>
                          <a:ea typeface="Aptos" panose="020B0004020202020204" pitchFamily="34" charset="0"/>
                          <a:cs typeface="Arial" panose="020B0604020202020204" pitchFamily="34" charset="0"/>
                        </a:rPr>
                        <a:t>NaAlO</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2</a:t>
                      </a:r>
                      <a:endParaRPr lang="en-US" sz="1000" b="1" kern="100">
                        <a:effectLst/>
                        <a:latin typeface="Arial" panose="020B0604020202020204" pitchFamily="34" charset="0"/>
                        <a:ea typeface="Aptos" panose="020B0004020202020204" pitchFamily="34" charset="0"/>
                        <a:cs typeface="Arial" panose="020B0604020202020204" pitchFamily="34" charset="0"/>
                      </a:endParaRPr>
                    </a:p>
                    <a:p>
                      <a:pPr marL="0" marR="0" algn="ctr">
                        <a:lnSpc>
                          <a:spcPct val="100000"/>
                        </a:lnSpc>
                        <a:spcBef>
                          <a:spcPts val="200"/>
                        </a:spcBef>
                        <a:spcAft>
                          <a:spcPts val="200"/>
                        </a:spcAft>
                        <a:buNone/>
                      </a:pPr>
                      <a:r>
                        <a:rPr lang="en-US" sz="1000" b="1" kern="100">
                          <a:effectLst/>
                          <a:latin typeface="Arial" panose="020B0604020202020204" pitchFamily="34" charset="0"/>
                          <a:ea typeface="Aptos" panose="020B0004020202020204" pitchFamily="34" charset="0"/>
                          <a:cs typeface="Arial" panose="020B0604020202020204" pitchFamily="34" charset="0"/>
                        </a:rPr>
                        <a:t>KAlO</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2</a:t>
                      </a:r>
                      <a:endParaRPr lang="en-US" sz="1000" b="1" kern="100">
                        <a:effectLst/>
                        <a:latin typeface="Arial" panose="020B0604020202020204" pitchFamily="34" charset="0"/>
                        <a:ea typeface="Aptos" panose="020B0004020202020204" pitchFamily="34" charset="0"/>
                        <a:cs typeface="Arial" panose="020B0604020202020204" pitchFamily="34" charset="0"/>
                      </a:endParaRP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LiAlO</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2</a:t>
                      </a:r>
                      <a:r>
                        <a:rPr lang="en-US" sz="1000" b="1" kern="100" dirty="0">
                          <a:effectLst/>
                          <a:latin typeface="Arial" panose="020B0604020202020204" pitchFamily="34" charset="0"/>
                          <a:ea typeface="Aptos" panose="020B0004020202020204" pitchFamily="34" charset="0"/>
                          <a:cs typeface="Arial" panose="020B0604020202020204" pitchFamily="34" charset="0"/>
                        </a:rPr>
                        <a:t>- Not Soluble</a:t>
                      </a:r>
                    </a:p>
                    <a:p>
                      <a:pPr marL="0" marR="0" algn="ctr">
                        <a:lnSpc>
                          <a:spcPct val="100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NaAlO</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2</a:t>
                      </a:r>
                      <a:r>
                        <a:rPr lang="en-US" sz="1000" b="1" kern="100" dirty="0">
                          <a:effectLst/>
                          <a:latin typeface="Arial" panose="020B0604020202020204" pitchFamily="34" charset="0"/>
                          <a:ea typeface="Aptos" panose="020B0004020202020204" pitchFamily="34" charset="0"/>
                          <a:cs typeface="Arial" panose="020B0604020202020204" pitchFamily="34" charset="0"/>
                        </a:rPr>
                        <a:t> Soluble</a:t>
                      </a:r>
                    </a:p>
                    <a:p>
                      <a:pPr marL="0" marR="0" algn="ctr">
                        <a:lnSpc>
                          <a:spcPct val="100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KAlO</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2</a:t>
                      </a:r>
                      <a:r>
                        <a:rPr lang="en-US" sz="1000" b="1" kern="100" dirty="0">
                          <a:effectLst/>
                          <a:latin typeface="Arial" panose="020B0604020202020204" pitchFamily="34" charset="0"/>
                          <a:ea typeface="Aptos" panose="020B0004020202020204" pitchFamily="34" charset="0"/>
                          <a:cs typeface="Arial" panose="020B0604020202020204" pitchFamily="34" charset="0"/>
                        </a:rPr>
                        <a:t> Soluble</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Al(OH)</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3</a:t>
                      </a:r>
                      <a:endParaRPr lang="en-US" sz="1000" b="1" kern="100" dirty="0">
                        <a:effectLst/>
                        <a:latin typeface="Arial" panose="020B0604020202020204" pitchFamily="34" charset="0"/>
                        <a:ea typeface="Aptos" panose="020B0004020202020204" pitchFamily="34" charset="0"/>
                        <a:cs typeface="Arial" panose="020B0604020202020204" pitchFamily="34" charset="0"/>
                      </a:endParaRP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2769678"/>
                  </a:ext>
                </a:extLst>
              </a:tr>
              <a:tr h="694333">
                <a:tc vMerge="1">
                  <a:txBody>
                    <a:bodyPr/>
                    <a:lstStyle/>
                    <a:p>
                      <a:endParaRPr lang="en-US"/>
                    </a:p>
                  </a:txBody>
                  <a:tcPr/>
                </a:tc>
                <a:tc>
                  <a:txBody>
                    <a:bodyPr/>
                    <a:lstStyle/>
                    <a:p>
                      <a:pPr marL="0" marR="0" algn="ctr">
                        <a:lnSpc>
                          <a:spcPct val="100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Li</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2</a:t>
                      </a:r>
                      <a:r>
                        <a:rPr lang="en-US" sz="1000" b="1" kern="100" dirty="0">
                          <a:effectLst/>
                          <a:latin typeface="Arial" panose="020B0604020202020204" pitchFamily="34" charset="0"/>
                          <a:ea typeface="Aptos" panose="020B0004020202020204" pitchFamily="34" charset="0"/>
                          <a:cs typeface="Arial" panose="020B0604020202020204" pitchFamily="34" charset="0"/>
                        </a:rPr>
                        <a:t>B</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4</a:t>
                      </a:r>
                      <a:r>
                        <a:rPr lang="en-US" sz="1000" b="1" kern="100" dirty="0">
                          <a:effectLst/>
                          <a:latin typeface="Arial" panose="020B0604020202020204" pitchFamily="34" charset="0"/>
                          <a:ea typeface="Aptos" panose="020B0004020202020204" pitchFamily="34" charset="0"/>
                          <a:cs typeface="Arial" panose="020B0604020202020204" pitchFamily="34" charset="0"/>
                        </a:rPr>
                        <a:t>O</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7</a:t>
                      </a:r>
                      <a:endParaRPr lang="en-US" sz="1000" b="1" kern="100" dirty="0">
                        <a:effectLst/>
                        <a:latin typeface="Arial" panose="020B0604020202020204" pitchFamily="34" charset="0"/>
                        <a:ea typeface="Aptos" panose="020B0004020202020204" pitchFamily="34" charset="0"/>
                        <a:cs typeface="Arial" panose="020B0604020202020204" pitchFamily="34" charset="0"/>
                      </a:endParaRPr>
                    </a:p>
                    <a:p>
                      <a:pPr marL="0" marR="0" algn="ctr">
                        <a:lnSpc>
                          <a:spcPct val="100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Na</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2</a:t>
                      </a:r>
                      <a:r>
                        <a:rPr lang="en-US" sz="1000" b="1" kern="100" dirty="0">
                          <a:effectLst/>
                          <a:latin typeface="Arial" panose="020B0604020202020204" pitchFamily="34" charset="0"/>
                          <a:ea typeface="Aptos" panose="020B0004020202020204" pitchFamily="34" charset="0"/>
                          <a:cs typeface="Arial" panose="020B0604020202020204" pitchFamily="34" charset="0"/>
                        </a:rPr>
                        <a:t>B</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4</a:t>
                      </a:r>
                      <a:r>
                        <a:rPr lang="en-US" sz="1000" b="1" kern="100" dirty="0">
                          <a:effectLst/>
                          <a:latin typeface="Arial" panose="020B0604020202020204" pitchFamily="34" charset="0"/>
                          <a:ea typeface="Aptos" panose="020B0004020202020204" pitchFamily="34" charset="0"/>
                          <a:cs typeface="Arial" panose="020B0604020202020204" pitchFamily="34" charset="0"/>
                        </a:rPr>
                        <a:t>O</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7</a:t>
                      </a:r>
                      <a:endParaRPr lang="en-US" sz="1000" b="1" kern="100" dirty="0">
                        <a:effectLst/>
                        <a:latin typeface="Arial" panose="020B0604020202020204" pitchFamily="34" charset="0"/>
                        <a:ea typeface="Aptos" panose="020B0004020202020204" pitchFamily="34" charset="0"/>
                        <a:cs typeface="Arial" panose="020B0604020202020204" pitchFamily="34" charset="0"/>
                      </a:endParaRPr>
                    </a:p>
                    <a:p>
                      <a:pPr marL="0" marR="0" algn="ctr">
                        <a:lnSpc>
                          <a:spcPct val="100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K</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2</a:t>
                      </a:r>
                      <a:r>
                        <a:rPr lang="en-US" sz="1000" b="1" kern="100" dirty="0">
                          <a:effectLst/>
                          <a:latin typeface="Arial" panose="020B0604020202020204" pitchFamily="34" charset="0"/>
                          <a:ea typeface="Aptos" panose="020B0004020202020204" pitchFamily="34" charset="0"/>
                          <a:cs typeface="Arial" panose="020B0604020202020204" pitchFamily="34" charset="0"/>
                        </a:rPr>
                        <a:t>B</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4</a:t>
                      </a:r>
                      <a:r>
                        <a:rPr lang="en-US" sz="1000" b="1" kern="100" dirty="0">
                          <a:effectLst/>
                          <a:latin typeface="Arial" panose="020B0604020202020204" pitchFamily="34" charset="0"/>
                          <a:ea typeface="Aptos" panose="020B0004020202020204" pitchFamily="34" charset="0"/>
                          <a:cs typeface="Arial" panose="020B0604020202020204" pitchFamily="34" charset="0"/>
                        </a:rPr>
                        <a:t>O</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7</a:t>
                      </a:r>
                      <a:endParaRPr lang="en-US" sz="1000" b="1" kern="100" dirty="0">
                        <a:effectLst/>
                        <a:latin typeface="Arial" panose="020B0604020202020204" pitchFamily="34" charset="0"/>
                        <a:ea typeface="Aptos" panose="020B0004020202020204" pitchFamily="34" charset="0"/>
                        <a:cs typeface="Arial" panose="020B0604020202020204" pitchFamily="34" charset="0"/>
                      </a:endParaRP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Soluble</a:t>
                      </a:r>
                    </a:p>
                    <a:p>
                      <a:pPr marL="0" marR="0" algn="ctr">
                        <a:lnSpc>
                          <a:spcPct val="100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 </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None: Li, Na, and K on cation resins and BO</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3</a:t>
                      </a:r>
                      <a:r>
                        <a:rPr lang="en-US" sz="1000" b="1" kern="100" dirty="0">
                          <a:effectLst/>
                          <a:latin typeface="Arial" panose="020B0604020202020204" pitchFamily="34" charset="0"/>
                          <a:ea typeface="Aptos" panose="020B0004020202020204" pitchFamily="34" charset="0"/>
                          <a:cs typeface="Arial" panose="020B0604020202020204" pitchFamily="34" charset="0"/>
                        </a:rPr>
                        <a:t> on anion resins may combine to form Li</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2</a:t>
                      </a:r>
                      <a:r>
                        <a:rPr lang="en-US" sz="1000" b="1" kern="100" dirty="0">
                          <a:effectLst/>
                          <a:latin typeface="Arial" panose="020B0604020202020204" pitchFamily="34" charset="0"/>
                          <a:ea typeface="Aptos" panose="020B0004020202020204" pitchFamily="34" charset="0"/>
                          <a:cs typeface="Arial" panose="020B0604020202020204" pitchFamily="34" charset="0"/>
                        </a:rPr>
                        <a:t>B</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4</a:t>
                      </a:r>
                      <a:r>
                        <a:rPr lang="en-US" sz="1000" b="1" kern="100" dirty="0">
                          <a:effectLst/>
                          <a:latin typeface="Arial" panose="020B0604020202020204" pitchFamily="34" charset="0"/>
                          <a:ea typeface="Aptos" panose="020B0004020202020204" pitchFamily="34" charset="0"/>
                          <a:cs typeface="Arial" panose="020B0604020202020204" pitchFamily="34" charset="0"/>
                        </a:rPr>
                        <a:t>O</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7</a:t>
                      </a:r>
                      <a:r>
                        <a:rPr lang="en-US" sz="1000" b="1" kern="100" dirty="0">
                          <a:effectLst/>
                          <a:latin typeface="Arial" panose="020B0604020202020204" pitchFamily="34" charset="0"/>
                          <a:ea typeface="Aptos" panose="020B0004020202020204" pitchFamily="34" charset="0"/>
                          <a:cs typeface="Arial" panose="020B0604020202020204" pitchFamily="34" charset="0"/>
                        </a:rPr>
                        <a:t>, Na</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2</a:t>
                      </a:r>
                      <a:r>
                        <a:rPr lang="en-US" sz="1000" b="1" kern="100" dirty="0">
                          <a:effectLst/>
                          <a:latin typeface="Arial" panose="020B0604020202020204" pitchFamily="34" charset="0"/>
                          <a:ea typeface="Aptos" panose="020B0004020202020204" pitchFamily="34" charset="0"/>
                          <a:cs typeface="Arial" panose="020B0604020202020204" pitchFamily="34" charset="0"/>
                        </a:rPr>
                        <a:t>B</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4</a:t>
                      </a:r>
                      <a:r>
                        <a:rPr lang="en-US" sz="1000" b="1" kern="100" dirty="0">
                          <a:effectLst/>
                          <a:latin typeface="Arial" panose="020B0604020202020204" pitchFamily="34" charset="0"/>
                          <a:ea typeface="Aptos" panose="020B0004020202020204" pitchFamily="34" charset="0"/>
                          <a:cs typeface="Arial" panose="020B0604020202020204" pitchFamily="34" charset="0"/>
                        </a:rPr>
                        <a:t>O</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7</a:t>
                      </a:r>
                      <a:r>
                        <a:rPr lang="en-US" sz="1000" b="1" kern="100" dirty="0">
                          <a:effectLst/>
                          <a:latin typeface="Arial" panose="020B0604020202020204" pitchFamily="34" charset="0"/>
                          <a:ea typeface="Aptos" panose="020B0004020202020204" pitchFamily="34" charset="0"/>
                          <a:cs typeface="Arial" panose="020B0604020202020204" pitchFamily="34" charset="0"/>
                        </a:rPr>
                        <a:t>, and/or K</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2</a:t>
                      </a:r>
                      <a:r>
                        <a:rPr lang="en-US" sz="1000" b="1" kern="100" dirty="0">
                          <a:effectLst/>
                          <a:latin typeface="Arial" panose="020B0604020202020204" pitchFamily="34" charset="0"/>
                          <a:ea typeface="Aptos" panose="020B0004020202020204" pitchFamily="34" charset="0"/>
                          <a:cs typeface="Arial" panose="020B0604020202020204" pitchFamily="34" charset="0"/>
                        </a:rPr>
                        <a:t>B</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4</a:t>
                      </a:r>
                      <a:r>
                        <a:rPr lang="en-US" sz="1000" b="1" kern="100" dirty="0">
                          <a:effectLst/>
                          <a:latin typeface="Arial" panose="020B0604020202020204" pitchFamily="34" charset="0"/>
                          <a:ea typeface="Aptos" panose="020B0004020202020204" pitchFamily="34" charset="0"/>
                          <a:cs typeface="Arial" panose="020B0604020202020204" pitchFamily="34" charset="0"/>
                        </a:rPr>
                        <a:t>O</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7 </a:t>
                      </a:r>
                      <a:r>
                        <a:rPr lang="en-US" sz="1000" b="1" kern="100" dirty="0">
                          <a:effectLst/>
                          <a:latin typeface="Arial" panose="020B0604020202020204" pitchFamily="34" charset="0"/>
                          <a:ea typeface="Aptos" panose="020B0004020202020204" pitchFamily="34" charset="0"/>
                          <a:cs typeface="Arial" panose="020B0604020202020204" pitchFamily="34" charset="0"/>
                        </a:rPr>
                        <a:t>unless Al(OH)</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3</a:t>
                      </a:r>
                      <a:r>
                        <a:rPr lang="en-US" sz="1000" b="1" kern="100" dirty="0">
                          <a:effectLst/>
                          <a:latin typeface="Arial" panose="020B0604020202020204" pitchFamily="34" charset="0"/>
                          <a:ea typeface="Aptos" panose="020B0004020202020204" pitchFamily="34" charset="0"/>
                          <a:cs typeface="Arial" panose="020B0604020202020204" pitchFamily="34" charset="0"/>
                        </a:rPr>
                        <a:t> or clay is added to STV. See Note 1.</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488309"/>
                  </a:ext>
                </a:extLst>
              </a:tr>
              <a:tr h="893674">
                <a:tc vMerge="1">
                  <a:txBody>
                    <a:bodyPr/>
                    <a:lstStyle/>
                    <a:p>
                      <a:endParaRPr lang="en-US"/>
                    </a:p>
                  </a:txBody>
                  <a:tcPr/>
                </a:tc>
                <a:tc>
                  <a:txBody>
                    <a:bodyPr/>
                    <a:lstStyle/>
                    <a:p>
                      <a:pPr marL="0" marR="0" algn="ctr">
                        <a:lnSpc>
                          <a:spcPct val="100000"/>
                        </a:lnSpc>
                        <a:spcBef>
                          <a:spcPts val="200"/>
                        </a:spcBef>
                        <a:spcAft>
                          <a:spcPts val="200"/>
                        </a:spcAft>
                        <a:buNone/>
                      </a:pPr>
                      <a:r>
                        <a:rPr lang="en-US" sz="1000" b="1" kern="100">
                          <a:effectLst/>
                          <a:latin typeface="Arial" panose="020B0604020202020204" pitchFamily="34" charset="0"/>
                          <a:ea typeface="Aptos" panose="020B0004020202020204" pitchFamily="34" charset="0"/>
                          <a:cs typeface="Arial" panose="020B0604020202020204" pitchFamily="34" charset="0"/>
                        </a:rPr>
                        <a:t>Li</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2</a:t>
                      </a:r>
                      <a:r>
                        <a:rPr lang="en-US" sz="1000" b="1" kern="100">
                          <a:effectLst/>
                          <a:latin typeface="Arial" panose="020B0604020202020204" pitchFamily="34" charset="0"/>
                          <a:ea typeface="Aptos" panose="020B0004020202020204" pitchFamily="34" charset="0"/>
                          <a:cs typeface="Arial" panose="020B0604020202020204" pitchFamily="34" charset="0"/>
                        </a:rPr>
                        <a:t>O-Al</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2</a:t>
                      </a:r>
                      <a:r>
                        <a:rPr lang="en-US" sz="1000" b="1" kern="100">
                          <a:effectLst/>
                          <a:latin typeface="Arial" panose="020B0604020202020204" pitchFamily="34" charset="0"/>
                          <a:ea typeface="Aptos" panose="020B0004020202020204" pitchFamily="34" charset="0"/>
                          <a:cs typeface="Arial" panose="020B0604020202020204" pitchFamily="34" charset="0"/>
                        </a:rPr>
                        <a:t>O</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3</a:t>
                      </a:r>
                      <a:r>
                        <a:rPr lang="en-US" sz="1000" b="1" kern="100">
                          <a:effectLst/>
                          <a:latin typeface="Arial" panose="020B0604020202020204" pitchFamily="34" charset="0"/>
                          <a:ea typeface="Aptos" panose="020B0004020202020204" pitchFamily="34" charset="0"/>
                          <a:cs typeface="Arial" panose="020B0604020202020204" pitchFamily="34" charset="0"/>
                        </a:rPr>
                        <a:t>-2SiO</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2</a:t>
                      </a:r>
                      <a:endParaRPr lang="en-US" sz="1000" b="1" kern="100">
                        <a:effectLst/>
                        <a:latin typeface="Arial" panose="020B0604020202020204" pitchFamily="34" charset="0"/>
                        <a:ea typeface="Aptos" panose="020B0004020202020204" pitchFamily="34" charset="0"/>
                        <a:cs typeface="Arial" panose="020B0604020202020204" pitchFamily="34" charset="0"/>
                      </a:endParaRPr>
                    </a:p>
                    <a:p>
                      <a:pPr marL="0" marR="0" algn="ctr">
                        <a:lnSpc>
                          <a:spcPct val="100000"/>
                        </a:lnSpc>
                        <a:spcBef>
                          <a:spcPts val="200"/>
                        </a:spcBef>
                        <a:spcAft>
                          <a:spcPts val="200"/>
                        </a:spcAft>
                        <a:buNone/>
                      </a:pPr>
                      <a:r>
                        <a:rPr lang="en-US" sz="1000" b="1" kern="100">
                          <a:effectLst/>
                          <a:latin typeface="Arial" panose="020B0604020202020204" pitchFamily="34" charset="0"/>
                          <a:ea typeface="Aptos" panose="020B0004020202020204" pitchFamily="34" charset="0"/>
                          <a:cs typeface="Arial" panose="020B0604020202020204" pitchFamily="34" charset="0"/>
                        </a:rPr>
                        <a:t>Na</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2</a:t>
                      </a:r>
                      <a:r>
                        <a:rPr lang="en-US" sz="1000" b="1" kern="100">
                          <a:effectLst/>
                          <a:latin typeface="Arial" panose="020B0604020202020204" pitchFamily="34" charset="0"/>
                          <a:ea typeface="Aptos" panose="020B0004020202020204" pitchFamily="34" charset="0"/>
                          <a:cs typeface="Arial" panose="020B0604020202020204" pitchFamily="34" charset="0"/>
                        </a:rPr>
                        <a:t>O-Al</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2</a:t>
                      </a:r>
                      <a:r>
                        <a:rPr lang="en-US" sz="1000" b="1" kern="100">
                          <a:effectLst/>
                          <a:latin typeface="Arial" panose="020B0604020202020204" pitchFamily="34" charset="0"/>
                          <a:ea typeface="Aptos" panose="020B0004020202020204" pitchFamily="34" charset="0"/>
                          <a:cs typeface="Arial" panose="020B0604020202020204" pitchFamily="34" charset="0"/>
                        </a:rPr>
                        <a:t>O</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3</a:t>
                      </a:r>
                      <a:r>
                        <a:rPr lang="en-US" sz="1000" b="1" kern="100">
                          <a:effectLst/>
                          <a:latin typeface="Arial" panose="020B0604020202020204" pitchFamily="34" charset="0"/>
                          <a:ea typeface="Aptos" panose="020B0004020202020204" pitchFamily="34" charset="0"/>
                          <a:cs typeface="Arial" panose="020B0604020202020204" pitchFamily="34" charset="0"/>
                        </a:rPr>
                        <a:t>-2SiO</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2</a:t>
                      </a:r>
                      <a:endParaRPr lang="en-US" sz="1000" b="1" kern="100">
                        <a:effectLst/>
                        <a:latin typeface="Arial" panose="020B0604020202020204" pitchFamily="34" charset="0"/>
                        <a:ea typeface="Aptos" panose="020B0004020202020204" pitchFamily="34" charset="0"/>
                        <a:cs typeface="Arial" panose="020B0604020202020204" pitchFamily="34" charset="0"/>
                      </a:endParaRPr>
                    </a:p>
                    <a:p>
                      <a:pPr marL="0" marR="0" algn="ctr">
                        <a:lnSpc>
                          <a:spcPct val="100000"/>
                        </a:lnSpc>
                        <a:spcBef>
                          <a:spcPts val="200"/>
                        </a:spcBef>
                        <a:spcAft>
                          <a:spcPts val="200"/>
                        </a:spcAft>
                        <a:buNone/>
                      </a:pPr>
                      <a:r>
                        <a:rPr lang="en-US" sz="1000" b="1" kern="100">
                          <a:effectLst/>
                          <a:latin typeface="Arial" panose="020B0604020202020204" pitchFamily="34" charset="0"/>
                          <a:ea typeface="Aptos" panose="020B0004020202020204" pitchFamily="34" charset="0"/>
                          <a:cs typeface="Arial" panose="020B0604020202020204" pitchFamily="34" charset="0"/>
                        </a:rPr>
                        <a:t>Ki</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2</a:t>
                      </a:r>
                      <a:r>
                        <a:rPr lang="en-US" sz="1000" b="1" kern="100">
                          <a:effectLst/>
                          <a:latin typeface="Arial" panose="020B0604020202020204" pitchFamily="34" charset="0"/>
                          <a:ea typeface="Aptos" panose="020B0004020202020204" pitchFamily="34" charset="0"/>
                          <a:cs typeface="Arial" panose="020B0604020202020204" pitchFamily="34" charset="0"/>
                        </a:rPr>
                        <a:t>O-Al</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2</a:t>
                      </a:r>
                      <a:r>
                        <a:rPr lang="en-US" sz="1000" b="1" kern="100">
                          <a:effectLst/>
                          <a:latin typeface="Arial" panose="020B0604020202020204" pitchFamily="34" charset="0"/>
                          <a:ea typeface="Aptos" panose="020B0004020202020204" pitchFamily="34" charset="0"/>
                          <a:cs typeface="Arial" panose="020B0604020202020204" pitchFamily="34" charset="0"/>
                        </a:rPr>
                        <a:t>O</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3</a:t>
                      </a:r>
                      <a:r>
                        <a:rPr lang="en-US" sz="1000" b="1" kern="100">
                          <a:effectLst/>
                          <a:latin typeface="Arial" panose="020B0604020202020204" pitchFamily="34" charset="0"/>
                          <a:ea typeface="Aptos" panose="020B0004020202020204" pitchFamily="34" charset="0"/>
                          <a:cs typeface="Arial" panose="020B0604020202020204" pitchFamily="34" charset="0"/>
                        </a:rPr>
                        <a:t>-2SiO</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2</a:t>
                      </a:r>
                      <a:endParaRPr lang="en-US" sz="1000" b="1" kern="100">
                        <a:effectLst/>
                        <a:latin typeface="Arial" panose="020B0604020202020204" pitchFamily="34" charset="0"/>
                        <a:ea typeface="Aptos" panose="020B0004020202020204" pitchFamily="34" charset="0"/>
                        <a:cs typeface="Arial" panose="020B0604020202020204" pitchFamily="34" charset="0"/>
                      </a:endParaRP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Not Soluble</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Clay</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1001470"/>
                  </a:ext>
                </a:extLst>
              </a:tr>
              <a:tr h="403172">
                <a:tc>
                  <a:txBody>
                    <a:bodyPr/>
                    <a:lstStyle/>
                    <a:p>
                      <a:pPr marL="105410" marR="0" algn="ctr">
                        <a:lnSpc>
                          <a:spcPct val="115000"/>
                        </a:lnSpc>
                        <a:spcBef>
                          <a:spcPts val="200"/>
                        </a:spcBef>
                        <a:spcAft>
                          <a:spcPts val="200"/>
                        </a:spcAft>
                        <a:buNone/>
                      </a:pPr>
                      <a:r>
                        <a:rPr lang="en-US" sz="1100" b="1" kern="100" dirty="0">
                          <a:effectLst/>
                          <a:latin typeface="Arial" panose="020B0604020202020204" pitchFamily="34" charset="0"/>
                          <a:ea typeface="Aptos" panose="020B0004020202020204" pitchFamily="34" charset="0"/>
                          <a:cs typeface="Arial" panose="020B0604020202020204" pitchFamily="34" charset="0"/>
                        </a:rPr>
                        <a:t>Fe, Ni, Cr,    Mn, Mg</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Spinel Crystals</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Most Spinels are Not Soluble</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Metals generally form insoluble, crystalline spinels or stable metal oxides without additives.</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0045825"/>
                  </a:ext>
                </a:extLst>
              </a:tr>
              <a:tr h="162258">
                <a:tc rowSpan="2">
                  <a:txBody>
                    <a:bodyPr/>
                    <a:lstStyle/>
                    <a:p>
                      <a:pPr marL="0" marR="0" indent="105410" algn="ctr">
                        <a:lnSpc>
                          <a:spcPct val="115000"/>
                        </a:lnSpc>
                        <a:spcBef>
                          <a:spcPts val="200"/>
                        </a:spcBef>
                        <a:spcAft>
                          <a:spcPts val="200"/>
                        </a:spcAft>
                        <a:buNone/>
                      </a:pPr>
                      <a:r>
                        <a:rPr lang="en-US" sz="1100" b="1" kern="100" dirty="0">
                          <a:effectLst/>
                          <a:latin typeface="Arial" panose="020B0604020202020204" pitchFamily="34" charset="0"/>
                          <a:ea typeface="Aptos" panose="020B0004020202020204" pitchFamily="34" charset="0"/>
                          <a:cs typeface="Arial" panose="020B0604020202020204" pitchFamily="34" charset="0"/>
                        </a:rPr>
                        <a:t>Si</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200"/>
                        </a:spcBef>
                        <a:spcAft>
                          <a:spcPts val="200"/>
                        </a:spcAft>
                        <a:buNone/>
                      </a:pPr>
                      <a:r>
                        <a:rPr lang="en-US" sz="1000" b="1" kern="100">
                          <a:effectLst/>
                          <a:latin typeface="Arial" panose="020B0604020202020204" pitchFamily="34" charset="0"/>
                          <a:ea typeface="Aptos" panose="020B0004020202020204" pitchFamily="34" charset="0"/>
                          <a:cs typeface="Arial" panose="020B0604020202020204" pitchFamily="34" charset="0"/>
                        </a:rPr>
                        <a:t>SiO</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2</a:t>
                      </a:r>
                      <a:endParaRPr lang="en-US" sz="1000" b="1" kern="100">
                        <a:effectLst/>
                        <a:latin typeface="Arial" panose="020B0604020202020204" pitchFamily="34" charset="0"/>
                        <a:ea typeface="Aptos" panose="020B0004020202020204" pitchFamily="34" charset="0"/>
                        <a:cs typeface="Arial" panose="020B0604020202020204" pitchFamily="34" charset="0"/>
                      </a:endParaRP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Not Soluble</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None</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5402433"/>
                  </a:ext>
                </a:extLst>
              </a:tr>
              <a:tr h="162258">
                <a:tc vMerge="1">
                  <a:txBody>
                    <a:bodyPr/>
                    <a:lstStyle/>
                    <a:p>
                      <a:endParaRPr lang="en-US"/>
                    </a:p>
                  </a:txBody>
                  <a:tcPr/>
                </a:tc>
                <a:tc>
                  <a:txBody>
                    <a:bodyPr/>
                    <a:lstStyle/>
                    <a:p>
                      <a:pPr marL="0" marR="0" algn="ctr">
                        <a:lnSpc>
                          <a:spcPct val="100000"/>
                        </a:lnSpc>
                        <a:spcBef>
                          <a:spcPts val="200"/>
                        </a:spcBef>
                        <a:spcAft>
                          <a:spcPts val="200"/>
                        </a:spcAft>
                        <a:buNone/>
                      </a:pPr>
                      <a:r>
                        <a:rPr lang="en-US" sz="1000" b="1" kern="100">
                          <a:effectLst/>
                          <a:latin typeface="Arial" panose="020B0604020202020204" pitchFamily="34" charset="0"/>
                          <a:ea typeface="Aptos" panose="020B0004020202020204" pitchFamily="34" charset="0"/>
                          <a:cs typeface="Arial" panose="020B0604020202020204" pitchFamily="34" charset="0"/>
                        </a:rPr>
                        <a:t>Al</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2</a:t>
                      </a:r>
                      <a:r>
                        <a:rPr lang="en-US" sz="1000" b="1" kern="100">
                          <a:effectLst/>
                          <a:latin typeface="Arial" panose="020B0604020202020204" pitchFamily="34" charset="0"/>
                          <a:ea typeface="Aptos" panose="020B0004020202020204" pitchFamily="34" charset="0"/>
                          <a:cs typeface="Arial" panose="020B0604020202020204" pitchFamily="34" charset="0"/>
                        </a:rPr>
                        <a:t>O</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3</a:t>
                      </a:r>
                      <a:r>
                        <a:rPr lang="en-US" sz="1000" b="1" kern="100">
                          <a:effectLst/>
                          <a:latin typeface="Arial" panose="020B0604020202020204" pitchFamily="34" charset="0"/>
                          <a:ea typeface="Aptos" panose="020B0004020202020204" pitchFamily="34" charset="0"/>
                          <a:cs typeface="Arial" panose="020B0604020202020204" pitchFamily="34" charset="0"/>
                        </a:rPr>
                        <a:t>-2SiO</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2</a:t>
                      </a:r>
                      <a:endParaRPr lang="en-US" sz="1000" b="1" kern="100">
                        <a:effectLst/>
                        <a:latin typeface="Arial" panose="020B0604020202020204" pitchFamily="34" charset="0"/>
                        <a:ea typeface="Aptos" panose="020B0004020202020204" pitchFamily="34" charset="0"/>
                        <a:cs typeface="Arial" panose="020B0604020202020204" pitchFamily="34" charset="0"/>
                      </a:endParaRP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Not Soluble</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Al(OH)</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3</a:t>
                      </a:r>
                      <a:endParaRPr lang="en-US" sz="1000" b="1" kern="100" dirty="0">
                        <a:effectLst/>
                        <a:latin typeface="Arial" panose="020B0604020202020204" pitchFamily="34" charset="0"/>
                        <a:ea typeface="Aptos" panose="020B0004020202020204" pitchFamily="34" charset="0"/>
                        <a:cs typeface="Arial" panose="020B0604020202020204" pitchFamily="34" charset="0"/>
                      </a:endParaRP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022828"/>
                  </a:ext>
                </a:extLst>
              </a:tr>
              <a:tr h="1222979">
                <a:tc>
                  <a:txBody>
                    <a:bodyPr/>
                    <a:lstStyle/>
                    <a:p>
                      <a:pPr marL="0" marR="0" indent="105410" algn="ctr">
                        <a:lnSpc>
                          <a:spcPct val="115000"/>
                        </a:lnSpc>
                        <a:spcBef>
                          <a:spcPts val="200"/>
                        </a:spcBef>
                        <a:spcAft>
                          <a:spcPts val="200"/>
                        </a:spcAft>
                        <a:buNone/>
                      </a:pPr>
                      <a:r>
                        <a:rPr lang="en-US" sz="1100" b="1" kern="100" dirty="0">
                          <a:effectLst/>
                          <a:latin typeface="Arial" panose="020B0604020202020204" pitchFamily="34" charset="0"/>
                          <a:ea typeface="Aptos" panose="020B0004020202020204" pitchFamily="34" charset="0"/>
                          <a:cs typeface="Arial" panose="020B0604020202020204" pitchFamily="34" charset="0"/>
                        </a:rPr>
                        <a:t>Ca</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200"/>
                        </a:spcBef>
                        <a:spcAft>
                          <a:spcPts val="200"/>
                        </a:spcAft>
                        <a:buNone/>
                      </a:pPr>
                      <a:r>
                        <a:rPr lang="en-US" sz="1000" b="1" kern="100">
                          <a:effectLst/>
                          <a:latin typeface="Arial" panose="020B0604020202020204" pitchFamily="34" charset="0"/>
                          <a:ea typeface="Aptos" panose="020B0004020202020204" pitchFamily="34" charset="0"/>
                          <a:cs typeface="Arial" panose="020B0604020202020204" pitchFamily="34" charset="0"/>
                        </a:rPr>
                        <a:t>CaSO</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4</a:t>
                      </a:r>
                      <a:endParaRPr lang="en-US" sz="1000" b="1" kern="100">
                        <a:effectLst/>
                        <a:latin typeface="Arial" panose="020B0604020202020204" pitchFamily="34" charset="0"/>
                        <a:ea typeface="Aptos" panose="020B0004020202020204" pitchFamily="34" charset="0"/>
                        <a:cs typeface="Arial" panose="020B0604020202020204" pitchFamily="34" charset="0"/>
                      </a:endParaRP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Not Soluble</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Ca on resin and/or addition of Ca(OH)</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2</a:t>
                      </a:r>
                      <a:r>
                        <a:rPr lang="en-US" sz="1000" b="1" kern="100" dirty="0">
                          <a:effectLst/>
                          <a:latin typeface="Arial" panose="020B0604020202020204" pitchFamily="34" charset="0"/>
                          <a:ea typeface="Aptos" panose="020B0004020202020204" pitchFamily="34" charset="0"/>
                          <a:cs typeface="Arial" panose="020B0604020202020204" pitchFamily="34" charset="0"/>
                        </a:rPr>
                        <a:t> acid gas co-reactant into the STV will bind with SOx from sulfonic group on cation resins to form CaSO</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4</a:t>
                      </a:r>
                      <a:r>
                        <a:rPr lang="en-US" sz="1000" b="1" kern="100" dirty="0">
                          <a:effectLst/>
                          <a:latin typeface="Arial" panose="020B0604020202020204" pitchFamily="34" charset="0"/>
                          <a:ea typeface="Aptos" panose="020B0004020202020204" pitchFamily="34" charset="0"/>
                          <a:cs typeface="Arial" panose="020B0604020202020204" pitchFamily="34" charset="0"/>
                        </a:rPr>
                        <a:t> solids in the STV that may significantly increase the RR volume while greatly reducing scrubber absorbed sulfate salts (secondary LLW).</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4712610"/>
                  </a:ext>
                </a:extLst>
              </a:tr>
              <a:tr h="162258">
                <a:tc rowSpan="2">
                  <a:txBody>
                    <a:bodyPr/>
                    <a:lstStyle/>
                    <a:p>
                      <a:pPr marL="0" marR="0" algn="ctr">
                        <a:lnSpc>
                          <a:spcPct val="115000"/>
                        </a:lnSpc>
                        <a:spcBef>
                          <a:spcPts val="200"/>
                        </a:spcBef>
                        <a:spcAft>
                          <a:spcPts val="200"/>
                        </a:spcAft>
                        <a:buNone/>
                      </a:pPr>
                      <a:r>
                        <a:rPr lang="en-US" sz="1100" b="1" kern="100" dirty="0">
                          <a:effectLst/>
                          <a:latin typeface="Arial" panose="020B0604020202020204" pitchFamily="34" charset="0"/>
                          <a:ea typeface="Aptos" panose="020B0004020202020204" pitchFamily="34" charset="0"/>
                          <a:cs typeface="Arial" panose="020B0604020202020204" pitchFamily="34" charset="0"/>
                        </a:rPr>
                        <a:t>B or BO</a:t>
                      </a:r>
                      <a:r>
                        <a:rPr lang="en-US" sz="1100" b="1" kern="100" baseline="-25000" dirty="0">
                          <a:effectLst/>
                          <a:latin typeface="Arial" panose="020B0604020202020204" pitchFamily="34" charset="0"/>
                          <a:ea typeface="Aptos" panose="020B0004020202020204" pitchFamily="34" charset="0"/>
                          <a:cs typeface="Arial" panose="020B0604020202020204" pitchFamily="34" charset="0"/>
                        </a:rPr>
                        <a:t>3</a:t>
                      </a:r>
                      <a:endParaRPr lang="en-US" sz="1100" b="1" kern="100" dirty="0">
                        <a:effectLst/>
                        <a:latin typeface="Arial" panose="020B0604020202020204" pitchFamily="34" charset="0"/>
                        <a:ea typeface="Aptos" panose="020B0004020202020204" pitchFamily="34" charset="0"/>
                        <a:cs typeface="Arial" panose="020B0604020202020204" pitchFamily="34" charset="0"/>
                      </a:endParaRP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200"/>
                        </a:spcBef>
                        <a:spcAft>
                          <a:spcPts val="200"/>
                        </a:spcAft>
                        <a:buNone/>
                      </a:pPr>
                      <a:r>
                        <a:rPr lang="en-US" sz="1000" b="1" kern="100">
                          <a:effectLst/>
                          <a:latin typeface="Arial" panose="020B0604020202020204" pitchFamily="34" charset="0"/>
                          <a:ea typeface="Aptos" panose="020B0004020202020204" pitchFamily="34" charset="0"/>
                          <a:cs typeface="Arial" panose="020B0604020202020204" pitchFamily="34" charset="0"/>
                        </a:rPr>
                        <a:t>AlBO</a:t>
                      </a:r>
                      <a:r>
                        <a:rPr lang="en-US" sz="1000" b="1" kern="100" baseline="-25000">
                          <a:effectLst/>
                          <a:latin typeface="Arial" panose="020B0604020202020204" pitchFamily="34" charset="0"/>
                          <a:ea typeface="Aptos" panose="020B0004020202020204" pitchFamily="34" charset="0"/>
                          <a:cs typeface="Arial" panose="020B0604020202020204" pitchFamily="34" charset="0"/>
                        </a:rPr>
                        <a:t>2</a:t>
                      </a:r>
                      <a:endParaRPr lang="en-US" sz="1000" b="1" kern="100">
                        <a:effectLst/>
                        <a:latin typeface="Arial" panose="020B0604020202020204" pitchFamily="34" charset="0"/>
                        <a:ea typeface="Aptos" panose="020B0004020202020204" pitchFamily="34" charset="0"/>
                        <a:cs typeface="Arial" panose="020B0604020202020204" pitchFamily="34" charset="0"/>
                      </a:endParaRP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Not Soluble</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Al(OH)</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3</a:t>
                      </a:r>
                      <a:endParaRPr lang="en-US" sz="1000" b="1" kern="100" dirty="0">
                        <a:effectLst/>
                        <a:latin typeface="Arial" panose="020B0604020202020204" pitchFamily="34" charset="0"/>
                        <a:ea typeface="Aptos" panose="020B0004020202020204" pitchFamily="34" charset="0"/>
                        <a:cs typeface="Arial" panose="020B0604020202020204" pitchFamily="34" charset="0"/>
                      </a:endParaRP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2792916"/>
                  </a:ext>
                </a:extLst>
              </a:tr>
              <a:tr h="162258">
                <a:tc vMerge="1">
                  <a:txBody>
                    <a:bodyPr/>
                    <a:lstStyle/>
                    <a:p>
                      <a:endParaRPr lang="en-US"/>
                    </a:p>
                  </a:txBody>
                  <a:tcPr/>
                </a:tc>
                <a:tc gridSpan="3">
                  <a:txBody>
                    <a:bodyPr/>
                    <a:lstStyle/>
                    <a:p>
                      <a:pPr marL="0" marR="0">
                        <a:lnSpc>
                          <a:spcPct val="115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See Li</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2</a:t>
                      </a:r>
                      <a:r>
                        <a:rPr lang="en-US" sz="1000" b="1" kern="100" dirty="0">
                          <a:effectLst/>
                          <a:latin typeface="Arial" panose="020B0604020202020204" pitchFamily="34" charset="0"/>
                          <a:ea typeface="Aptos" panose="020B0004020202020204" pitchFamily="34" charset="0"/>
                          <a:cs typeface="Arial" panose="020B0604020202020204" pitchFamily="34" charset="0"/>
                        </a:rPr>
                        <a:t>B</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4</a:t>
                      </a:r>
                      <a:r>
                        <a:rPr lang="en-US" sz="1000" b="1" kern="100" dirty="0">
                          <a:effectLst/>
                          <a:latin typeface="Arial" panose="020B0604020202020204" pitchFamily="34" charset="0"/>
                          <a:ea typeface="Aptos" panose="020B0004020202020204" pitchFamily="34" charset="0"/>
                          <a:cs typeface="Arial" panose="020B0604020202020204" pitchFamily="34" charset="0"/>
                        </a:rPr>
                        <a:t>O</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7</a:t>
                      </a:r>
                      <a:r>
                        <a:rPr lang="en-US" sz="1000" b="1" kern="100" dirty="0">
                          <a:effectLst/>
                          <a:latin typeface="Arial" panose="020B0604020202020204" pitchFamily="34" charset="0"/>
                          <a:ea typeface="Aptos" panose="020B0004020202020204" pitchFamily="34" charset="0"/>
                          <a:cs typeface="Arial" panose="020B0604020202020204" pitchFamily="34" charset="0"/>
                        </a:rPr>
                        <a:t>, Na</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2</a:t>
                      </a:r>
                      <a:r>
                        <a:rPr lang="en-US" sz="1000" b="1" kern="100" dirty="0">
                          <a:effectLst/>
                          <a:latin typeface="Arial" panose="020B0604020202020204" pitchFamily="34" charset="0"/>
                          <a:ea typeface="Aptos" panose="020B0004020202020204" pitchFamily="34" charset="0"/>
                          <a:cs typeface="Arial" panose="020B0604020202020204" pitchFamily="34" charset="0"/>
                        </a:rPr>
                        <a:t>B</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4</a:t>
                      </a:r>
                      <a:r>
                        <a:rPr lang="en-US" sz="1000" b="1" kern="100" dirty="0">
                          <a:effectLst/>
                          <a:latin typeface="Arial" panose="020B0604020202020204" pitchFamily="34" charset="0"/>
                          <a:ea typeface="Aptos" panose="020B0004020202020204" pitchFamily="34" charset="0"/>
                          <a:cs typeface="Arial" panose="020B0604020202020204" pitchFamily="34" charset="0"/>
                        </a:rPr>
                        <a:t>O</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7</a:t>
                      </a:r>
                      <a:r>
                        <a:rPr lang="en-US" sz="1000" b="1" kern="100" dirty="0">
                          <a:effectLst/>
                          <a:latin typeface="Arial" panose="020B0604020202020204" pitchFamily="34" charset="0"/>
                          <a:ea typeface="Aptos" panose="020B0004020202020204" pitchFamily="34" charset="0"/>
                          <a:cs typeface="Arial" panose="020B0604020202020204" pitchFamily="34" charset="0"/>
                        </a:rPr>
                        <a:t>, and K</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2</a:t>
                      </a:r>
                      <a:r>
                        <a:rPr lang="en-US" sz="1000" b="1" kern="100" dirty="0">
                          <a:effectLst/>
                          <a:latin typeface="Arial" panose="020B0604020202020204" pitchFamily="34" charset="0"/>
                          <a:ea typeface="Aptos" panose="020B0004020202020204" pitchFamily="34" charset="0"/>
                          <a:cs typeface="Arial" panose="020B0604020202020204" pitchFamily="34" charset="0"/>
                        </a:rPr>
                        <a:t>B</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4</a:t>
                      </a:r>
                      <a:r>
                        <a:rPr lang="en-US" sz="1000" b="1" kern="100" dirty="0">
                          <a:effectLst/>
                          <a:latin typeface="Arial" panose="020B0604020202020204" pitchFamily="34" charset="0"/>
                          <a:ea typeface="Aptos" panose="020B0004020202020204" pitchFamily="34" charset="0"/>
                          <a:cs typeface="Arial" panose="020B0604020202020204" pitchFamily="34" charset="0"/>
                        </a:rPr>
                        <a:t>O</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7 </a:t>
                      </a:r>
                      <a:r>
                        <a:rPr lang="en-US" sz="1000" b="1" kern="100" dirty="0">
                          <a:effectLst/>
                          <a:latin typeface="Arial" panose="020B0604020202020204" pitchFamily="34" charset="0"/>
                          <a:ea typeface="Aptos" panose="020B0004020202020204" pitchFamily="34" charset="0"/>
                          <a:cs typeface="Arial" panose="020B0604020202020204" pitchFamily="34" charset="0"/>
                        </a:rPr>
                        <a:t>above and Note 1</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3842145871"/>
                  </a:ext>
                </a:extLst>
              </a:tr>
              <a:tr h="380792">
                <a:tc>
                  <a:txBody>
                    <a:bodyPr/>
                    <a:lstStyle/>
                    <a:p>
                      <a:pPr marL="0" marR="0" algn="ctr">
                        <a:lnSpc>
                          <a:spcPct val="115000"/>
                        </a:lnSpc>
                        <a:spcBef>
                          <a:spcPts val="200"/>
                        </a:spcBef>
                        <a:spcAft>
                          <a:spcPts val="200"/>
                        </a:spcAft>
                        <a:buNone/>
                      </a:pPr>
                      <a:r>
                        <a:rPr lang="en-US" sz="1100" b="1" kern="100" dirty="0">
                          <a:effectLst/>
                          <a:latin typeface="Arial" panose="020B0604020202020204" pitchFamily="34" charset="0"/>
                          <a:ea typeface="Aptos" panose="020B0004020202020204" pitchFamily="34" charset="0"/>
                          <a:cs typeface="Arial" panose="020B0604020202020204" pitchFamily="34" charset="0"/>
                        </a:rPr>
                        <a:t>Other Anions</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200"/>
                        </a:spcBef>
                        <a:spcAft>
                          <a:spcPts val="200"/>
                        </a:spcAft>
                        <a:buNone/>
                      </a:pPr>
                      <a:r>
                        <a:rPr lang="en-US" sz="1000" b="1" kern="100">
                          <a:effectLst/>
                          <a:latin typeface="Arial" panose="020B0604020202020204" pitchFamily="34" charset="0"/>
                          <a:ea typeface="Aptos" panose="020B0004020202020204" pitchFamily="34" charset="0"/>
                          <a:cs typeface="Arial" panose="020B0604020202020204" pitchFamily="34" charset="0"/>
                        </a:rPr>
                        <a:t>Not Applicable</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Not Applicable</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Most anions except Si and B are gasified or decompose in the STV (partition to process gas)</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6881627"/>
                  </a:ext>
                </a:extLst>
              </a:tr>
              <a:tr h="162258">
                <a:tc gridSpan="4">
                  <a:txBody>
                    <a:bodyPr/>
                    <a:lstStyle/>
                    <a:p>
                      <a:pPr marL="0" marR="0">
                        <a:lnSpc>
                          <a:spcPct val="115000"/>
                        </a:lnSpc>
                        <a:spcBef>
                          <a:spcPts val="200"/>
                        </a:spcBef>
                        <a:spcAft>
                          <a:spcPts val="200"/>
                        </a:spcAft>
                        <a:buNone/>
                      </a:pPr>
                      <a:r>
                        <a:rPr lang="en-US" sz="1000" b="1" kern="100" dirty="0">
                          <a:effectLst/>
                          <a:latin typeface="Arial" panose="020B0604020202020204" pitchFamily="34" charset="0"/>
                          <a:ea typeface="Aptos" panose="020B0004020202020204" pitchFamily="34" charset="0"/>
                          <a:cs typeface="Arial" panose="020B0604020202020204" pitchFamily="34" charset="0"/>
                        </a:rPr>
                        <a:t>Note 1: Borates may form a variety of hydrated and commingled compounds, not just B</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4</a:t>
                      </a:r>
                      <a:r>
                        <a:rPr lang="en-US" sz="1000" b="1" kern="100" dirty="0">
                          <a:effectLst/>
                          <a:latin typeface="Arial" panose="020B0604020202020204" pitchFamily="34" charset="0"/>
                          <a:ea typeface="Aptos" panose="020B0004020202020204" pitchFamily="34" charset="0"/>
                          <a:cs typeface="Arial" panose="020B0604020202020204" pitchFamily="34" charset="0"/>
                        </a:rPr>
                        <a:t>O</a:t>
                      </a:r>
                      <a:r>
                        <a:rPr lang="en-US" sz="1000" b="1" kern="100" baseline="-25000" dirty="0">
                          <a:effectLst/>
                          <a:latin typeface="Arial" panose="020B0604020202020204" pitchFamily="34" charset="0"/>
                          <a:ea typeface="Aptos" panose="020B0004020202020204" pitchFamily="34" charset="0"/>
                          <a:cs typeface="Arial" panose="020B0604020202020204" pitchFamily="34" charset="0"/>
                        </a:rPr>
                        <a:t>7</a:t>
                      </a:r>
                      <a:r>
                        <a:rPr lang="en-US" sz="1000" b="1" kern="100" dirty="0">
                          <a:effectLst/>
                          <a:latin typeface="Arial" panose="020B0604020202020204" pitchFamily="34" charset="0"/>
                          <a:ea typeface="Aptos" panose="020B0004020202020204" pitchFamily="34" charset="0"/>
                          <a:cs typeface="Arial" panose="020B0604020202020204" pitchFamily="34" charset="0"/>
                        </a:rPr>
                        <a:t> form.</a:t>
                      </a:r>
                    </a:p>
                  </a:txBody>
                  <a:tcPr marL="37276" marR="37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2987400377"/>
                  </a:ext>
                </a:extLst>
              </a:tr>
            </a:tbl>
          </a:graphicData>
        </a:graphic>
      </p:graphicFrame>
    </p:spTree>
    <p:extLst>
      <p:ext uri="{BB962C8B-B14F-4D97-AF65-F5344CB8AC3E}">
        <p14:creationId xmlns:p14="http://schemas.microsoft.com/office/powerpoint/2010/main" val="214266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3D8D-BFE8-685B-AF2B-0D69AB27EC36}"/>
              </a:ext>
            </a:extLst>
          </p:cNvPr>
          <p:cNvSpPr>
            <a:spLocks noGrp="1"/>
          </p:cNvSpPr>
          <p:nvPr>
            <p:ph type="title"/>
          </p:nvPr>
        </p:nvSpPr>
        <p:spPr>
          <a:xfrm>
            <a:off x="859905" y="466547"/>
            <a:ext cx="10515600" cy="875899"/>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Overview</a:t>
            </a:r>
          </a:p>
        </p:txBody>
      </p:sp>
      <p:sp>
        <p:nvSpPr>
          <p:cNvPr id="6" name="TextBox 5">
            <a:extLst>
              <a:ext uri="{FF2B5EF4-FFF2-40B4-BE49-F238E27FC236}">
                <a16:creationId xmlns:a16="http://schemas.microsoft.com/office/drawing/2014/main" id="{1F50F02B-B27C-A769-D6A6-9832510C7968}"/>
              </a:ext>
            </a:extLst>
          </p:cNvPr>
          <p:cNvSpPr txBox="1"/>
          <p:nvPr/>
        </p:nvSpPr>
        <p:spPr>
          <a:xfrm>
            <a:off x="838200" y="1491916"/>
            <a:ext cx="10582508" cy="2954655"/>
          </a:xfrm>
          <a:prstGeom prst="rect">
            <a:avLst/>
          </a:prstGeom>
          <a:noFill/>
        </p:spPr>
        <p:txBody>
          <a:bodyPr wrap="square" rtlCol="0">
            <a:spAutoFit/>
          </a:bodyPr>
          <a:lstStyle/>
          <a:p>
            <a:pPr marL="568325" indent="-568325">
              <a:lnSpc>
                <a:spcPct val="150000"/>
              </a:lnSpc>
              <a:buFont typeface="Courier New" panose="02070309020205020404" pitchFamily="49" charset="0"/>
              <a:buChar char="o"/>
            </a:pPr>
            <a:r>
              <a:rPr lang="en-US" sz="2800" dirty="0">
                <a:latin typeface="Arial" panose="020B0604020202020204" pitchFamily="34" charset="0"/>
                <a:cs typeface="Arial" panose="020B0604020202020204" pitchFamily="34" charset="0"/>
              </a:rPr>
              <a:t>ScrollTherm Process Overview</a:t>
            </a:r>
          </a:p>
          <a:p>
            <a:pPr marL="568325" indent="-568325">
              <a:lnSpc>
                <a:spcPct val="150000"/>
              </a:lnSpc>
              <a:buFont typeface="Courier New" panose="02070309020205020404" pitchFamily="49" charset="0"/>
              <a:buChar char="o"/>
            </a:pPr>
            <a:r>
              <a:rPr lang="en-US" sz="2800" dirty="0">
                <a:latin typeface="Arial" panose="020B0604020202020204" pitchFamily="34" charset="0"/>
                <a:cs typeface="Arial" panose="020B0604020202020204" pitchFamily="34" charset="0"/>
              </a:rPr>
              <a:t>Ion Exchange Resin (IER) and Organic Waste Treatment</a:t>
            </a:r>
          </a:p>
          <a:p>
            <a:pPr marL="568325" indent="-568325">
              <a:lnSpc>
                <a:spcPct val="150000"/>
              </a:lnSpc>
              <a:buFont typeface="Courier New" panose="02070309020205020404" pitchFamily="49" charset="0"/>
              <a:buChar char="o"/>
            </a:pPr>
            <a:r>
              <a:rPr lang="en-US" sz="2800" dirty="0">
                <a:latin typeface="Arial" panose="020B0604020202020204" pitchFamily="34" charset="0"/>
                <a:cs typeface="Arial" panose="020B0604020202020204" pitchFamily="34" charset="0"/>
              </a:rPr>
              <a:t>Process Options</a:t>
            </a:r>
          </a:p>
          <a:p>
            <a:pPr marL="568325" indent="-568325">
              <a:lnSpc>
                <a:spcPct val="150000"/>
              </a:lnSpc>
              <a:buFont typeface="Courier New" panose="02070309020205020404" pitchFamily="49" charset="0"/>
              <a:buChar char="o"/>
            </a:pPr>
            <a:r>
              <a:rPr lang="en-US" sz="2800" dirty="0">
                <a:latin typeface="Arial" panose="020B0604020202020204" pitchFamily="34" charset="0"/>
                <a:cs typeface="Arial" panose="020B0604020202020204" pitchFamily="34" charset="0"/>
              </a:rPr>
              <a:t>Business Opportunities</a:t>
            </a:r>
          </a:p>
          <a:p>
            <a:pPr marL="285750" indent="-285750">
              <a:buFont typeface="Courier New" panose="02070309020205020404" pitchFamily="49" charset="0"/>
              <a:buChar char="o"/>
            </a:pPr>
            <a:endParaRPr lang="en-US" dirty="0"/>
          </a:p>
        </p:txBody>
      </p:sp>
      <p:sp>
        <p:nvSpPr>
          <p:cNvPr id="7" name="TextBox 6">
            <a:extLst>
              <a:ext uri="{FF2B5EF4-FFF2-40B4-BE49-F238E27FC236}">
                <a16:creationId xmlns:a16="http://schemas.microsoft.com/office/drawing/2014/main" id="{787158CE-ACE4-025E-1F8B-5285097E2B26}"/>
              </a:ext>
            </a:extLst>
          </p:cNvPr>
          <p:cNvSpPr txBox="1"/>
          <p:nvPr/>
        </p:nvSpPr>
        <p:spPr>
          <a:xfrm>
            <a:off x="970157" y="6133170"/>
            <a:ext cx="7304048"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dirty="0"/>
              <a:t>ScrollTherm Process – Patents Pending		</a:t>
            </a:r>
          </a:p>
        </p:txBody>
      </p:sp>
      <p:sp>
        <p:nvSpPr>
          <p:cNvPr id="9" name="TextBox 8">
            <a:extLst>
              <a:ext uri="{FF2B5EF4-FFF2-40B4-BE49-F238E27FC236}">
                <a16:creationId xmlns:a16="http://schemas.microsoft.com/office/drawing/2014/main" id="{EFD723FD-6692-C45E-D97C-58B7665B1AE6}"/>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801416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3D8D-BFE8-685B-AF2B-0D69AB27EC36}"/>
              </a:ext>
            </a:extLst>
          </p:cNvPr>
          <p:cNvSpPr>
            <a:spLocks noGrp="1"/>
          </p:cNvSpPr>
          <p:nvPr>
            <p:ph type="title"/>
          </p:nvPr>
        </p:nvSpPr>
        <p:spPr>
          <a:xfrm>
            <a:off x="875415" y="427611"/>
            <a:ext cx="10515600" cy="770021"/>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ScrollTherm Treatment System – Other Wastes</a:t>
            </a:r>
          </a:p>
        </p:txBody>
      </p:sp>
      <p:sp>
        <p:nvSpPr>
          <p:cNvPr id="6" name="TextBox 5">
            <a:extLst>
              <a:ext uri="{FF2B5EF4-FFF2-40B4-BE49-F238E27FC236}">
                <a16:creationId xmlns:a16="http://schemas.microsoft.com/office/drawing/2014/main" id="{1F50F02B-B27C-A769-D6A6-9832510C7968}"/>
              </a:ext>
            </a:extLst>
          </p:cNvPr>
          <p:cNvSpPr txBox="1"/>
          <p:nvPr/>
        </p:nvSpPr>
        <p:spPr>
          <a:xfrm>
            <a:off x="783266" y="1457987"/>
            <a:ext cx="10699898" cy="830997"/>
          </a:xfrm>
          <a:prstGeom prst="rect">
            <a:avLst/>
          </a:prstGeom>
          <a:noFill/>
        </p:spPr>
        <p:txBody>
          <a:bodyPr wrap="square" rtlCol="0">
            <a:spAutoFit/>
          </a:bodyPr>
          <a:lstStyle/>
          <a:p>
            <a:pPr>
              <a:spcBef>
                <a:spcPts val="400"/>
              </a:spcBef>
              <a:spcAft>
                <a:spcPts val="400"/>
              </a:spcAft>
            </a:pPr>
            <a:r>
              <a:rPr lang="en-US" sz="2400" dirty="0">
                <a:latin typeface="Arial" panose="020B0604020202020204" pitchFamily="34" charset="0"/>
                <a:cs typeface="Arial" panose="020B0604020202020204" pitchFamily="34" charset="0"/>
              </a:rPr>
              <a:t>The ScrollTherm IER treatment systems can be modified to treat additional waste streams including:</a:t>
            </a:r>
          </a:p>
        </p:txBody>
      </p:sp>
      <p:sp>
        <p:nvSpPr>
          <p:cNvPr id="8" name="TextBox 7">
            <a:extLst>
              <a:ext uri="{FF2B5EF4-FFF2-40B4-BE49-F238E27FC236}">
                <a16:creationId xmlns:a16="http://schemas.microsoft.com/office/drawing/2014/main" id="{51581231-5942-FE8F-F5CD-0B9F8AB386B1}"/>
              </a:ext>
            </a:extLst>
          </p:cNvPr>
          <p:cNvSpPr txBox="1"/>
          <p:nvPr/>
        </p:nvSpPr>
        <p:spPr>
          <a:xfrm>
            <a:off x="970157" y="6133170"/>
            <a:ext cx="7304048"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dirty="0"/>
              <a:t>ScrollTherm Process – Patents Pending		</a:t>
            </a:r>
          </a:p>
        </p:txBody>
      </p:sp>
      <p:sp>
        <p:nvSpPr>
          <p:cNvPr id="12" name="TextBox 11">
            <a:extLst>
              <a:ext uri="{FF2B5EF4-FFF2-40B4-BE49-F238E27FC236}">
                <a16:creationId xmlns:a16="http://schemas.microsoft.com/office/drawing/2014/main" id="{864B22C8-B136-34BE-E698-2E1558392320}"/>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20</a:t>
            </a:r>
          </a:p>
        </p:txBody>
      </p:sp>
      <p:sp>
        <p:nvSpPr>
          <p:cNvPr id="9" name="TextBox 8">
            <a:extLst>
              <a:ext uri="{FF2B5EF4-FFF2-40B4-BE49-F238E27FC236}">
                <a16:creationId xmlns:a16="http://schemas.microsoft.com/office/drawing/2014/main" id="{69CE5D39-DD1D-21A1-23C1-AE5BF087BDEC}"/>
              </a:ext>
            </a:extLst>
          </p:cNvPr>
          <p:cNvSpPr txBox="1"/>
          <p:nvPr/>
        </p:nvSpPr>
        <p:spPr>
          <a:xfrm>
            <a:off x="970157" y="2399870"/>
            <a:ext cx="9558670" cy="3826689"/>
          </a:xfrm>
          <a:prstGeom prst="rect">
            <a:avLst/>
          </a:prstGeom>
          <a:noFill/>
        </p:spPr>
        <p:txBody>
          <a:bodyPr wrap="square" numCol="2" rtlCol="0">
            <a:spAutoFit/>
          </a:bodyPr>
          <a:lstStyle/>
          <a:p>
            <a:pPr marL="342900" indent="-342900">
              <a:spcBef>
                <a:spcPts val="200"/>
              </a:spcBef>
              <a:spcAft>
                <a:spcPts val="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Oils</a:t>
            </a:r>
          </a:p>
          <a:p>
            <a:pPr marL="342900" indent="-342900">
              <a:spcBef>
                <a:spcPts val="200"/>
              </a:spcBef>
              <a:spcAft>
                <a:spcPts val="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Solvents</a:t>
            </a:r>
          </a:p>
          <a:p>
            <a:pPr marL="342900" indent="-342900">
              <a:spcBef>
                <a:spcPts val="200"/>
              </a:spcBef>
              <a:spcAft>
                <a:spcPts val="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Chlorinated materials</a:t>
            </a:r>
          </a:p>
          <a:p>
            <a:pPr marL="342900" indent="-342900">
              <a:spcBef>
                <a:spcPts val="200"/>
              </a:spcBef>
              <a:spcAft>
                <a:spcPts val="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Fluorinated materials</a:t>
            </a:r>
          </a:p>
          <a:p>
            <a:pPr marL="342900" indent="-342900">
              <a:spcBef>
                <a:spcPts val="200"/>
              </a:spcBef>
              <a:spcAft>
                <a:spcPts val="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Decontamination solutions</a:t>
            </a:r>
          </a:p>
          <a:p>
            <a:pPr marL="342900" indent="-342900">
              <a:spcBef>
                <a:spcPts val="200"/>
              </a:spcBef>
              <a:spcAft>
                <a:spcPts val="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Pastes</a:t>
            </a:r>
          </a:p>
          <a:p>
            <a:pPr marL="342900" indent="-342900">
              <a:spcBef>
                <a:spcPts val="200"/>
              </a:spcBef>
              <a:spcAft>
                <a:spcPts val="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Sludges</a:t>
            </a:r>
          </a:p>
          <a:p>
            <a:pPr marL="342900" indent="-342900">
              <a:spcBef>
                <a:spcPts val="200"/>
              </a:spcBef>
              <a:spcAft>
                <a:spcPts val="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Wet Solids</a:t>
            </a:r>
          </a:p>
          <a:p>
            <a:pPr marL="342900" indent="-342900">
              <a:spcBef>
                <a:spcPts val="200"/>
              </a:spcBef>
              <a:spcAft>
                <a:spcPts val="200"/>
              </a:spcAft>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342900" indent="-342900">
              <a:spcBef>
                <a:spcPts val="200"/>
              </a:spcBef>
              <a:spcAft>
                <a:spcPts val="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Sorted Trash / DAW:</a:t>
            </a:r>
          </a:p>
          <a:p>
            <a:pPr marL="630237" lvl="1" indent="-342900">
              <a:spcBef>
                <a:spcPts val="200"/>
              </a:spcBef>
              <a:spcAft>
                <a:spcPts val="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Paper</a:t>
            </a:r>
          </a:p>
          <a:p>
            <a:pPr marL="630237" lvl="1" indent="-342900">
              <a:spcBef>
                <a:spcPts val="200"/>
              </a:spcBef>
              <a:spcAft>
                <a:spcPts val="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Cellulose</a:t>
            </a:r>
          </a:p>
          <a:p>
            <a:pPr marL="630237" lvl="1" indent="-342900">
              <a:spcBef>
                <a:spcPts val="200"/>
              </a:spcBef>
              <a:spcAft>
                <a:spcPts val="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Cloth</a:t>
            </a:r>
          </a:p>
          <a:p>
            <a:pPr marL="342900" lvl="1" indent="-342900">
              <a:spcBef>
                <a:spcPts val="200"/>
              </a:spcBef>
              <a:spcAft>
                <a:spcPts val="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Plastics:</a:t>
            </a:r>
          </a:p>
          <a:p>
            <a:pPr marL="576262" lvl="2" indent="-342900">
              <a:spcBef>
                <a:spcPts val="200"/>
              </a:spcBef>
              <a:spcAft>
                <a:spcPts val="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Polyethylene</a:t>
            </a:r>
          </a:p>
          <a:p>
            <a:pPr marL="576262" lvl="2" indent="-342900">
              <a:spcBef>
                <a:spcPts val="200"/>
              </a:spcBef>
              <a:spcAft>
                <a:spcPts val="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Polypropylene, etc. </a:t>
            </a:r>
          </a:p>
        </p:txBody>
      </p:sp>
    </p:spTree>
    <p:extLst>
      <p:ext uri="{BB962C8B-B14F-4D97-AF65-F5344CB8AC3E}">
        <p14:creationId xmlns:p14="http://schemas.microsoft.com/office/powerpoint/2010/main" val="3497696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3D8D-BFE8-685B-AF2B-0D69AB27EC36}"/>
              </a:ext>
            </a:extLst>
          </p:cNvPr>
          <p:cNvSpPr>
            <a:spLocks noGrp="1"/>
          </p:cNvSpPr>
          <p:nvPr>
            <p:ph type="title"/>
          </p:nvPr>
        </p:nvSpPr>
        <p:spPr>
          <a:xfrm>
            <a:off x="496772" y="358775"/>
            <a:ext cx="10515600" cy="851472"/>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ScrollTherm - Process Options: Evaporator / Dryer</a:t>
            </a:r>
          </a:p>
        </p:txBody>
      </p:sp>
      <p:sp>
        <p:nvSpPr>
          <p:cNvPr id="6" name="TextBox 5">
            <a:extLst>
              <a:ext uri="{FF2B5EF4-FFF2-40B4-BE49-F238E27FC236}">
                <a16:creationId xmlns:a16="http://schemas.microsoft.com/office/drawing/2014/main" id="{1F50F02B-B27C-A769-D6A6-9832510C7968}"/>
              </a:ext>
            </a:extLst>
          </p:cNvPr>
          <p:cNvSpPr txBox="1"/>
          <p:nvPr/>
        </p:nvSpPr>
        <p:spPr>
          <a:xfrm>
            <a:off x="496772" y="1286355"/>
            <a:ext cx="4329228"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Concentrate Liquids</a:t>
            </a:r>
          </a:p>
          <a:p>
            <a:r>
              <a:rPr lang="en-US" sz="2400" b="1" dirty="0">
                <a:latin typeface="Arial" panose="020B0604020202020204" pitchFamily="34" charset="0"/>
                <a:cs typeface="Arial" panose="020B0604020202020204" pitchFamily="34" charset="0"/>
              </a:rPr>
              <a:t>and/</a:t>
            </a:r>
            <a:r>
              <a:rPr lang="en-US" sz="2400" b="1">
                <a:latin typeface="Arial" panose="020B0604020202020204" pitchFamily="34" charset="0"/>
                <a:cs typeface="Arial" panose="020B0604020202020204" pitchFamily="34" charset="0"/>
              </a:rPr>
              <a:t>or Dry </a:t>
            </a:r>
            <a:r>
              <a:rPr lang="en-US" sz="2400" b="1" dirty="0">
                <a:latin typeface="Arial" panose="020B0604020202020204" pitchFamily="34" charset="0"/>
                <a:cs typeface="Arial" panose="020B0604020202020204" pitchFamily="34" charset="0"/>
              </a:rPr>
              <a:t>Solids</a:t>
            </a:r>
            <a:endParaRPr lang="en-US" sz="2400" b="1" dirty="0"/>
          </a:p>
        </p:txBody>
      </p:sp>
      <p:sp>
        <p:nvSpPr>
          <p:cNvPr id="8" name="TextBox 7">
            <a:extLst>
              <a:ext uri="{FF2B5EF4-FFF2-40B4-BE49-F238E27FC236}">
                <a16:creationId xmlns:a16="http://schemas.microsoft.com/office/drawing/2014/main" id="{62E3F880-7D98-EDBD-119B-49709C3E190E}"/>
              </a:ext>
            </a:extLst>
          </p:cNvPr>
          <p:cNvSpPr txBox="1"/>
          <p:nvPr/>
        </p:nvSpPr>
        <p:spPr>
          <a:xfrm>
            <a:off x="970157" y="6133170"/>
            <a:ext cx="7304048"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dirty="0"/>
              <a:t>Patents Pending		</a:t>
            </a:r>
          </a:p>
        </p:txBody>
      </p:sp>
      <p:sp>
        <p:nvSpPr>
          <p:cNvPr id="12" name="TextBox 11">
            <a:extLst>
              <a:ext uri="{FF2B5EF4-FFF2-40B4-BE49-F238E27FC236}">
                <a16:creationId xmlns:a16="http://schemas.microsoft.com/office/drawing/2014/main" id="{723BB2E2-F598-AAF2-131F-84DD66310616}"/>
              </a:ext>
            </a:extLst>
          </p:cNvPr>
          <p:cNvSpPr txBox="1"/>
          <p:nvPr/>
        </p:nvSpPr>
        <p:spPr>
          <a:xfrm>
            <a:off x="333857" y="6057062"/>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21</a:t>
            </a:r>
          </a:p>
        </p:txBody>
      </p:sp>
      <p:pic>
        <p:nvPicPr>
          <p:cNvPr id="3" name="Picture 2">
            <a:extLst>
              <a:ext uri="{FF2B5EF4-FFF2-40B4-BE49-F238E27FC236}">
                <a16:creationId xmlns:a16="http://schemas.microsoft.com/office/drawing/2014/main" id="{00C174CE-B295-7B8D-E2EF-96A0C3C96007}"/>
              </a:ext>
            </a:extLst>
          </p:cNvPr>
          <p:cNvPicPr>
            <a:picLocks noChangeAspect="1"/>
          </p:cNvPicPr>
          <p:nvPr/>
        </p:nvPicPr>
        <p:blipFill rotWithShape="1">
          <a:blip r:embed="rId3"/>
          <a:srcRect l="4499" r="22749"/>
          <a:stretch/>
        </p:blipFill>
        <p:spPr>
          <a:xfrm>
            <a:off x="4222034" y="1271802"/>
            <a:ext cx="7906178" cy="5460685"/>
          </a:xfrm>
          <a:prstGeom prst="rect">
            <a:avLst/>
          </a:prstGeom>
          <a:solidFill>
            <a:schemeClr val="bg1">
              <a:lumMod val="95000"/>
            </a:schemeClr>
          </a:solidFill>
        </p:spPr>
      </p:pic>
      <p:sp>
        <p:nvSpPr>
          <p:cNvPr id="4" name="TextBox 3">
            <a:extLst>
              <a:ext uri="{FF2B5EF4-FFF2-40B4-BE49-F238E27FC236}">
                <a16:creationId xmlns:a16="http://schemas.microsoft.com/office/drawing/2014/main" id="{8D59563E-EDE2-8DAB-8806-13AB75C85C48}"/>
              </a:ext>
            </a:extLst>
          </p:cNvPr>
          <p:cNvSpPr txBox="1"/>
          <p:nvPr/>
        </p:nvSpPr>
        <p:spPr>
          <a:xfrm>
            <a:off x="496772" y="2281681"/>
            <a:ext cx="3244645" cy="3652282"/>
          </a:xfrm>
          <a:prstGeom prst="rect">
            <a:avLst/>
          </a:prstGeom>
          <a:noFill/>
        </p:spPr>
        <p:txBody>
          <a:bodyPr wrap="square" rtlCol="0">
            <a:spAutoFit/>
          </a:bodyPr>
          <a:lstStyle/>
          <a:p>
            <a:pPr>
              <a:spcBef>
                <a:spcPts val="200"/>
              </a:spcBef>
              <a:spcAft>
                <a:spcPts val="200"/>
              </a:spcAft>
            </a:pPr>
            <a:r>
              <a:rPr lang="en-US" b="1" dirty="0">
                <a:latin typeface="Arial" panose="020B0604020202020204" pitchFamily="34" charset="0"/>
                <a:cs typeface="Arial" panose="020B0604020202020204" pitchFamily="34" charset="0"/>
              </a:rPr>
              <a:t>Input Streams: </a:t>
            </a:r>
          </a:p>
          <a:p>
            <a:pPr marL="571500" lvl="1" indent="-285750">
              <a:spcBef>
                <a:spcPts val="200"/>
              </a:spcBef>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Dilute liquids</a:t>
            </a:r>
          </a:p>
          <a:p>
            <a:pPr marL="571500" lvl="1" indent="-285750">
              <a:spcBef>
                <a:spcPts val="200"/>
              </a:spcBef>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Concentrated liquids</a:t>
            </a:r>
          </a:p>
          <a:p>
            <a:pPr marL="571500" lvl="1" indent="-285750">
              <a:spcBef>
                <a:spcPts val="200"/>
              </a:spcBef>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Slurries</a:t>
            </a:r>
          </a:p>
          <a:p>
            <a:pPr marL="571500" lvl="1" indent="-285750">
              <a:spcBef>
                <a:spcPts val="200"/>
              </a:spcBef>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Wet pastes or cakes</a:t>
            </a:r>
          </a:p>
          <a:p>
            <a:pPr marL="571500" lvl="1" indent="-285750">
              <a:spcBef>
                <a:spcPts val="200"/>
              </a:spcBef>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Solids</a:t>
            </a:r>
          </a:p>
          <a:p>
            <a:pPr>
              <a:spcBef>
                <a:spcPts val="200"/>
              </a:spcBef>
              <a:spcAft>
                <a:spcPts val="200"/>
              </a:spcAft>
            </a:pPr>
            <a:r>
              <a:rPr lang="en-US" b="1" dirty="0">
                <a:latin typeface="Arial" panose="020B0604020202020204" pitchFamily="34" charset="0"/>
                <a:cs typeface="Arial" panose="020B0604020202020204" pitchFamily="34" charset="0"/>
              </a:rPr>
              <a:t>Output Streams - Options:</a:t>
            </a:r>
          </a:p>
          <a:p>
            <a:pPr marL="571500" lvl="1" indent="-285750">
              <a:spcBef>
                <a:spcPts val="200"/>
              </a:spcBef>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Dry product solids</a:t>
            </a:r>
          </a:p>
          <a:p>
            <a:pPr marL="571500" lvl="1" indent="-285750">
              <a:spcBef>
                <a:spcPts val="200"/>
              </a:spcBef>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Concentrated liquids</a:t>
            </a:r>
          </a:p>
          <a:p>
            <a:pPr marL="571500" lvl="1" indent="-285750">
              <a:spcBef>
                <a:spcPts val="200"/>
              </a:spcBef>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Slurries</a:t>
            </a:r>
          </a:p>
          <a:p>
            <a:pPr marL="571500" lvl="1" indent="-285750">
              <a:spcBef>
                <a:spcPts val="200"/>
              </a:spcBef>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Melted solids</a:t>
            </a:r>
          </a:p>
        </p:txBody>
      </p:sp>
    </p:spTree>
    <p:extLst>
      <p:ext uri="{BB962C8B-B14F-4D97-AF65-F5344CB8AC3E}">
        <p14:creationId xmlns:p14="http://schemas.microsoft.com/office/powerpoint/2010/main" val="3317092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3D8D-BFE8-685B-AF2B-0D69AB27EC36}"/>
              </a:ext>
            </a:extLst>
          </p:cNvPr>
          <p:cNvSpPr>
            <a:spLocks noGrp="1"/>
          </p:cNvSpPr>
          <p:nvPr>
            <p:ph type="title"/>
          </p:nvPr>
        </p:nvSpPr>
        <p:spPr>
          <a:xfrm>
            <a:off x="496771" y="358775"/>
            <a:ext cx="11126660" cy="851472"/>
          </a:xfrm>
        </p:spPr>
        <p:txBody>
          <a:bodyPr>
            <a:normAutofit fontScale="90000"/>
          </a:bodyPr>
          <a:lstStyle/>
          <a:p>
            <a:r>
              <a:rPr lang="en-US" sz="3600" b="1" dirty="0">
                <a:solidFill>
                  <a:srgbClr val="002060"/>
                </a:solidFill>
                <a:latin typeface="Arial" panose="020B0604020202020204" pitchFamily="34" charset="0"/>
                <a:cs typeface="Arial" panose="020B0604020202020204" pitchFamily="34" charset="0"/>
              </a:rPr>
              <a:t>ScrollTherm - Process Options – DOE SRS Tank 48 HLW</a:t>
            </a:r>
          </a:p>
        </p:txBody>
      </p:sp>
      <p:sp>
        <p:nvSpPr>
          <p:cNvPr id="6" name="TextBox 5">
            <a:extLst>
              <a:ext uri="{FF2B5EF4-FFF2-40B4-BE49-F238E27FC236}">
                <a16:creationId xmlns:a16="http://schemas.microsoft.com/office/drawing/2014/main" id="{1F50F02B-B27C-A769-D6A6-9832510C7968}"/>
              </a:ext>
            </a:extLst>
          </p:cNvPr>
          <p:cNvSpPr txBox="1"/>
          <p:nvPr/>
        </p:nvSpPr>
        <p:spPr>
          <a:xfrm>
            <a:off x="496772" y="1271802"/>
            <a:ext cx="3455796"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Remove Organics and </a:t>
            </a:r>
          </a:p>
          <a:p>
            <a:r>
              <a:rPr lang="en-US" sz="2400" b="1" dirty="0">
                <a:latin typeface="Arial" panose="020B0604020202020204" pitchFamily="34" charset="0"/>
                <a:cs typeface="Arial" panose="020B0604020202020204" pitchFamily="34" charset="0"/>
              </a:rPr>
              <a:t>Concentrate Waste</a:t>
            </a:r>
            <a:endParaRPr lang="en-US" sz="2400" b="1" dirty="0"/>
          </a:p>
        </p:txBody>
      </p:sp>
      <p:sp>
        <p:nvSpPr>
          <p:cNvPr id="8" name="TextBox 7">
            <a:extLst>
              <a:ext uri="{FF2B5EF4-FFF2-40B4-BE49-F238E27FC236}">
                <a16:creationId xmlns:a16="http://schemas.microsoft.com/office/drawing/2014/main" id="{62E3F880-7D98-EDBD-119B-49709C3E190E}"/>
              </a:ext>
            </a:extLst>
          </p:cNvPr>
          <p:cNvSpPr txBox="1"/>
          <p:nvPr/>
        </p:nvSpPr>
        <p:spPr>
          <a:xfrm>
            <a:off x="739338" y="6237615"/>
            <a:ext cx="7304048"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sz="1600" dirty="0"/>
              <a:t>ScrollTherm Process - Patents Pending</a:t>
            </a:r>
            <a:r>
              <a:rPr lang="en-US" dirty="0"/>
              <a:t>		</a:t>
            </a:r>
          </a:p>
        </p:txBody>
      </p:sp>
      <p:sp>
        <p:nvSpPr>
          <p:cNvPr id="12" name="TextBox 11">
            <a:extLst>
              <a:ext uri="{FF2B5EF4-FFF2-40B4-BE49-F238E27FC236}">
                <a16:creationId xmlns:a16="http://schemas.microsoft.com/office/drawing/2014/main" id="{723BB2E2-F598-AAF2-131F-84DD66310616}"/>
              </a:ext>
            </a:extLst>
          </p:cNvPr>
          <p:cNvSpPr txBox="1"/>
          <p:nvPr/>
        </p:nvSpPr>
        <p:spPr>
          <a:xfrm>
            <a:off x="11405418" y="6237615"/>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22</a:t>
            </a:r>
          </a:p>
        </p:txBody>
      </p:sp>
      <p:sp>
        <p:nvSpPr>
          <p:cNvPr id="4" name="TextBox 3">
            <a:extLst>
              <a:ext uri="{FF2B5EF4-FFF2-40B4-BE49-F238E27FC236}">
                <a16:creationId xmlns:a16="http://schemas.microsoft.com/office/drawing/2014/main" id="{8D59563E-EDE2-8DAB-8806-13AB75C85C48}"/>
              </a:ext>
            </a:extLst>
          </p:cNvPr>
          <p:cNvSpPr txBox="1"/>
          <p:nvPr/>
        </p:nvSpPr>
        <p:spPr>
          <a:xfrm>
            <a:off x="270629" y="2256687"/>
            <a:ext cx="3882271" cy="3467616"/>
          </a:xfrm>
          <a:prstGeom prst="rect">
            <a:avLst/>
          </a:prstGeom>
          <a:noFill/>
        </p:spPr>
        <p:txBody>
          <a:bodyPr wrap="square" rtlCol="0">
            <a:spAutoFit/>
          </a:bodyPr>
          <a:lstStyle/>
          <a:p>
            <a:pPr marL="285750" indent="-285750">
              <a:spcBef>
                <a:spcPts val="400"/>
              </a:spcBef>
              <a:spcAft>
                <a:spcPts val="4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Purpose: Decompose KTPB</a:t>
            </a:r>
          </a:p>
          <a:p>
            <a:pPr marL="285750" indent="-285750">
              <a:spcBef>
                <a:spcPts val="400"/>
              </a:spcBef>
              <a:spcAft>
                <a:spcPts val="4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Input Stream: </a:t>
            </a:r>
          </a:p>
          <a:p>
            <a:pPr marL="511175" lvl="2" indent="-225425">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Tank 48 HLW: sodium nitrites, nitrates, and carbonates: water-based solution (high pH)</a:t>
            </a:r>
          </a:p>
          <a:p>
            <a:pPr marL="285750" indent="-285750">
              <a:spcBef>
                <a:spcPts val="400"/>
              </a:spcBef>
              <a:spcAft>
                <a:spcPts val="4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Output Stream:</a:t>
            </a:r>
          </a:p>
          <a:p>
            <a:pPr marL="511175" lvl="1" indent="-225425">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Melt from STV</a:t>
            </a:r>
          </a:p>
          <a:p>
            <a:pPr marL="511175" lvl="1" indent="-225425">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Dissolve melted nitrites/nitrates in water to make concentrated solution with no organics.</a:t>
            </a:r>
          </a:p>
        </p:txBody>
      </p:sp>
      <p:pic>
        <p:nvPicPr>
          <p:cNvPr id="3" name="Picture 2">
            <a:extLst>
              <a:ext uri="{FF2B5EF4-FFF2-40B4-BE49-F238E27FC236}">
                <a16:creationId xmlns:a16="http://schemas.microsoft.com/office/drawing/2014/main" id="{4C3C6513-C718-7A8A-CCF7-88EFEABD6F1C}"/>
              </a:ext>
            </a:extLst>
          </p:cNvPr>
          <p:cNvPicPr>
            <a:picLocks noChangeAspect="1"/>
          </p:cNvPicPr>
          <p:nvPr/>
        </p:nvPicPr>
        <p:blipFill>
          <a:blip r:embed="rId3"/>
          <a:srcRect l="1" r="12908"/>
          <a:stretch/>
        </p:blipFill>
        <p:spPr>
          <a:xfrm>
            <a:off x="4152900" y="1634635"/>
            <a:ext cx="7922560" cy="4344647"/>
          </a:xfrm>
          <a:prstGeom prst="rect">
            <a:avLst/>
          </a:prstGeom>
          <a:solidFill>
            <a:schemeClr val="bg1">
              <a:lumMod val="95000"/>
            </a:schemeClr>
          </a:solidFill>
        </p:spPr>
      </p:pic>
    </p:spTree>
    <p:extLst>
      <p:ext uri="{BB962C8B-B14F-4D97-AF65-F5344CB8AC3E}">
        <p14:creationId xmlns:p14="http://schemas.microsoft.com/office/powerpoint/2010/main" val="70397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3D8D-BFE8-685B-AF2B-0D69AB27EC36}"/>
              </a:ext>
            </a:extLst>
          </p:cNvPr>
          <p:cNvSpPr>
            <a:spLocks noGrp="1"/>
          </p:cNvSpPr>
          <p:nvPr>
            <p:ph type="title"/>
          </p:nvPr>
        </p:nvSpPr>
        <p:spPr>
          <a:xfrm>
            <a:off x="838200" y="582692"/>
            <a:ext cx="10515600" cy="909224"/>
          </a:xfrm>
        </p:spPr>
        <p:txBody>
          <a:bodyPr>
            <a:normAutofit/>
          </a:bodyPr>
          <a:lstStyle/>
          <a:p>
            <a:r>
              <a:rPr lang="en-US" sz="3200" dirty="0">
                <a:solidFill>
                  <a:srgbClr val="002060"/>
                </a:solidFill>
                <a:latin typeface="Arial Rounded MT Bold" panose="020F0704030504030204" pitchFamily="34" charset="0"/>
                <a:cs typeface="Arial" panose="020B0604020202020204" pitchFamily="34" charset="0"/>
              </a:rPr>
              <a:t>CEtech</a:t>
            </a:r>
            <a:r>
              <a:rPr lang="en-US" sz="3200" b="1" dirty="0">
                <a:solidFill>
                  <a:srgbClr val="002060"/>
                </a:solidFill>
                <a:latin typeface="Arial" panose="020B0604020202020204" pitchFamily="34" charset="0"/>
                <a:cs typeface="Arial" panose="020B0604020202020204" pitchFamily="34" charset="0"/>
              </a:rPr>
              <a:t> - Business Opportunities</a:t>
            </a:r>
          </a:p>
        </p:txBody>
      </p:sp>
      <p:sp>
        <p:nvSpPr>
          <p:cNvPr id="6" name="TextBox 5">
            <a:extLst>
              <a:ext uri="{FF2B5EF4-FFF2-40B4-BE49-F238E27FC236}">
                <a16:creationId xmlns:a16="http://schemas.microsoft.com/office/drawing/2014/main" id="{1F50F02B-B27C-A769-D6A6-9832510C7968}"/>
              </a:ext>
            </a:extLst>
          </p:cNvPr>
          <p:cNvSpPr txBox="1"/>
          <p:nvPr/>
        </p:nvSpPr>
        <p:spPr>
          <a:xfrm>
            <a:off x="838200" y="1652850"/>
            <a:ext cx="9009185" cy="2239844"/>
          </a:xfrm>
          <a:prstGeom prst="rect">
            <a:avLst/>
          </a:prstGeom>
          <a:noFill/>
        </p:spPr>
        <p:txBody>
          <a:bodyPr wrap="square" rtlCol="0">
            <a:spAutoFit/>
          </a:bodyPr>
          <a:lstStyle/>
          <a:p>
            <a:pPr marL="568325" indent="-568325">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Ion exchange resins and organic waste treatment</a:t>
            </a:r>
          </a:p>
          <a:p>
            <a:pPr marL="568325" indent="-568325">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Evaporator, crystallizer, and solids dryer applications</a:t>
            </a:r>
          </a:p>
          <a:p>
            <a:pPr marL="568325" indent="-568325">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DAW treatment at NPPs</a:t>
            </a:r>
          </a:p>
          <a:p>
            <a:pPr marL="568325" indent="-568325">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Nitrate/nitrite waste treatment (see separate presentation)</a:t>
            </a:r>
          </a:p>
        </p:txBody>
      </p:sp>
      <p:sp>
        <p:nvSpPr>
          <p:cNvPr id="8" name="TextBox 7">
            <a:extLst>
              <a:ext uri="{FF2B5EF4-FFF2-40B4-BE49-F238E27FC236}">
                <a16:creationId xmlns:a16="http://schemas.microsoft.com/office/drawing/2014/main" id="{DE626767-4591-BBB5-DBF1-FFDE0A2739D9}"/>
              </a:ext>
            </a:extLst>
          </p:cNvPr>
          <p:cNvSpPr txBox="1"/>
          <p:nvPr/>
        </p:nvSpPr>
        <p:spPr>
          <a:xfrm>
            <a:off x="970157" y="6133170"/>
            <a:ext cx="7304048"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dirty="0"/>
              <a:t>ScrollTherm Process – Patents Pending		</a:t>
            </a:r>
          </a:p>
        </p:txBody>
      </p:sp>
      <p:sp>
        <p:nvSpPr>
          <p:cNvPr id="12" name="TextBox 11">
            <a:extLst>
              <a:ext uri="{FF2B5EF4-FFF2-40B4-BE49-F238E27FC236}">
                <a16:creationId xmlns:a16="http://schemas.microsoft.com/office/drawing/2014/main" id="{E0248FDE-FB9E-433A-AB28-FAF81DAE1587}"/>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23</a:t>
            </a:r>
          </a:p>
        </p:txBody>
      </p:sp>
    </p:spTree>
    <p:extLst>
      <p:ext uri="{BB962C8B-B14F-4D97-AF65-F5344CB8AC3E}">
        <p14:creationId xmlns:p14="http://schemas.microsoft.com/office/powerpoint/2010/main" val="4145150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3D8D-BFE8-685B-AF2B-0D69AB27EC36}"/>
              </a:ext>
            </a:extLst>
          </p:cNvPr>
          <p:cNvSpPr>
            <a:spLocks noGrp="1"/>
          </p:cNvSpPr>
          <p:nvPr>
            <p:ph type="title"/>
          </p:nvPr>
        </p:nvSpPr>
        <p:spPr>
          <a:xfrm>
            <a:off x="838200" y="256116"/>
            <a:ext cx="8847667" cy="909224"/>
          </a:xfrm>
        </p:spPr>
        <p:txBody>
          <a:bodyPr>
            <a:normAutofit/>
          </a:bodyPr>
          <a:lstStyle/>
          <a:p>
            <a:r>
              <a:rPr lang="en-US" sz="3200" dirty="0">
                <a:solidFill>
                  <a:srgbClr val="002060"/>
                </a:solidFill>
                <a:latin typeface="Arial Rounded MT Bold" panose="020F0704030504030204" pitchFamily="34" charset="0"/>
                <a:cs typeface="Arial" panose="020B0604020202020204" pitchFamily="34" charset="0"/>
              </a:rPr>
              <a:t>CEtech</a:t>
            </a:r>
            <a:r>
              <a:rPr lang="en-US" sz="3200" b="1" dirty="0">
                <a:solidFill>
                  <a:srgbClr val="002060"/>
                </a:solidFill>
                <a:latin typeface="Arial" panose="020B0604020202020204" pitchFamily="34" charset="0"/>
                <a:cs typeface="Arial" panose="020B0604020202020204" pitchFamily="34" charset="0"/>
              </a:rPr>
              <a:t> - Business Opportunities</a:t>
            </a:r>
          </a:p>
        </p:txBody>
      </p:sp>
      <p:sp>
        <p:nvSpPr>
          <p:cNvPr id="6" name="TextBox 5">
            <a:extLst>
              <a:ext uri="{FF2B5EF4-FFF2-40B4-BE49-F238E27FC236}">
                <a16:creationId xmlns:a16="http://schemas.microsoft.com/office/drawing/2014/main" id="{1F50F02B-B27C-A769-D6A6-9832510C7968}"/>
              </a:ext>
            </a:extLst>
          </p:cNvPr>
          <p:cNvSpPr txBox="1"/>
          <p:nvPr/>
        </p:nvSpPr>
        <p:spPr>
          <a:xfrm>
            <a:off x="838200" y="1035902"/>
            <a:ext cx="10582508" cy="3282950"/>
          </a:xfrm>
          <a:prstGeom prst="rect">
            <a:avLst/>
          </a:prstGeom>
          <a:noFill/>
        </p:spPr>
        <p:txBody>
          <a:bodyPr wrap="square" numCol="1" rtlCol="0">
            <a:spAutoFit/>
          </a:bodyPr>
          <a:lstStyle/>
          <a:p>
            <a:pPr>
              <a:lnSpc>
                <a:spcPct val="150000"/>
              </a:lnSpc>
              <a:spcAft>
                <a:spcPts val="600"/>
              </a:spcAft>
            </a:pPr>
            <a:r>
              <a:rPr lang="en-US" sz="2400" b="1" dirty="0">
                <a:latin typeface="Arial" panose="020B0604020202020204" pitchFamily="34" charset="0"/>
                <a:cs typeface="Arial" panose="020B0604020202020204" pitchFamily="34" charset="0"/>
              </a:rPr>
              <a:t>Ion exchange resins and organic waste treatment</a:t>
            </a:r>
          </a:p>
          <a:p>
            <a:pPr marL="457200" indent="-457200">
              <a:spcBef>
                <a:spcPts val="400"/>
              </a:spcBef>
              <a:spcAft>
                <a:spcPts val="400"/>
              </a:spcAft>
              <a:buFont typeface="Wingdings" panose="05000000000000000000" pitchFamily="2" charset="2"/>
              <a:buChar char="Ø"/>
            </a:pPr>
            <a:r>
              <a:rPr lang="en-US" sz="2000" u="sng" dirty="0">
                <a:latin typeface="Arial" panose="020B0604020202020204" pitchFamily="34" charset="0"/>
                <a:cs typeface="Arial" panose="020B0604020202020204" pitchFamily="34" charset="0"/>
              </a:rPr>
              <a:t>Fixed-base IER treatment facilities </a:t>
            </a:r>
            <a:r>
              <a:rPr lang="en-US" sz="2000" dirty="0">
                <a:latin typeface="Arial" panose="020B0604020202020204" pitchFamily="34" charset="0"/>
                <a:cs typeface="Arial" panose="020B0604020202020204" pitchFamily="34" charset="0"/>
              </a:rPr>
              <a:t>(high-capacity treatment)</a:t>
            </a:r>
          </a:p>
          <a:p>
            <a:pPr marL="796925" lvl="1" indent="-227013">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Canada: at IER interim storage facility</a:t>
            </a:r>
          </a:p>
          <a:p>
            <a:pPr marL="1370012" lvl="2" indent="-342900">
              <a:spcBef>
                <a:spcPts val="300"/>
              </a:spcBef>
              <a:spcAft>
                <a:spcPts val="3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See separate presentation for treatment of IER from CANDU reactors</a:t>
            </a:r>
          </a:p>
          <a:p>
            <a:pPr marL="796925" lvl="1" indent="-227013">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USA: replace ResinSolutions facility in Erwin, TN</a:t>
            </a:r>
          </a:p>
          <a:p>
            <a:pPr marL="796925" lvl="1" indent="-227013">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France (EDF), </a:t>
            </a:r>
            <a:r>
              <a:rPr lang="en-US">
                <a:latin typeface="Arial" panose="020B0604020202020204" pitchFamily="34" charset="0"/>
                <a:cs typeface="Arial" panose="020B0604020202020204" pitchFamily="34" charset="0"/>
              </a:rPr>
              <a:t>UK, South </a:t>
            </a:r>
            <a:r>
              <a:rPr lang="en-US" dirty="0">
                <a:latin typeface="Arial" panose="020B0604020202020204" pitchFamily="34" charset="0"/>
                <a:cs typeface="Arial" panose="020B0604020202020204" pitchFamily="34" charset="0"/>
              </a:rPr>
              <a:t>Korea, China, or Russia</a:t>
            </a:r>
          </a:p>
          <a:p>
            <a:pPr marL="457200" indent="-457200">
              <a:spcBef>
                <a:spcPts val="800"/>
              </a:spcBef>
              <a:spcAft>
                <a:spcPts val="400"/>
              </a:spcAft>
              <a:buFont typeface="Wingdings" panose="05000000000000000000" pitchFamily="2" charset="2"/>
              <a:buChar char="Ø"/>
            </a:pPr>
            <a:r>
              <a:rPr lang="en-US" sz="2000" u="sng" dirty="0">
                <a:latin typeface="Arial" panose="020B0604020202020204" pitchFamily="34" charset="0"/>
                <a:cs typeface="Arial" panose="020B0604020202020204" pitchFamily="34" charset="0"/>
              </a:rPr>
              <a:t>Modular IER treatment systems </a:t>
            </a:r>
            <a:r>
              <a:rPr lang="en-US" sz="2000" dirty="0">
                <a:latin typeface="Arial" panose="020B0604020202020204" pitchFamily="34" charset="0"/>
                <a:cs typeface="Arial" panose="020B0604020202020204" pitchFamily="34" charset="0"/>
              </a:rPr>
              <a:t>transported between generators’ sites or permanently installed at generators’ sites</a:t>
            </a:r>
          </a:p>
        </p:txBody>
      </p:sp>
      <p:sp>
        <p:nvSpPr>
          <p:cNvPr id="8" name="TextBox 7">
            <a:extLst>
              <a:ext uri="{FF2B5EF4-FFF2-40B4-BE49-F238E27FC236}">
                <a16:creationId xmlns:a16="http://schemas.microsoft.com/office/drawing/2014/main" id="{DE626767-4591-BBB5-DBF1-FFDE0A2739D9}"/>
              </a:ext>
            </a:extLst>
          </p:cNvPr>
          <p:cNvSpPr txBox="1"/>
          <p:nvPr/>
        </p:nvSpPr>
        <p:spPr>
          <a:xfrm>
            <a:off x="970157" y="6133170"/>
            <a:ext cx="7304048"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dirty="0"/>
              <a:t>ScrollTherm Process – Patents Pending		</a:t>
            </a:r>
          </a:p>
        </p:txBody>
      </p:sp>
      <p:sp>
        <p:nvSpPr>
          <p:cNvPr id="12" name="TextBox 11">
            <a:extLst>
              <a:ext uri="{FF2B5EF4-FFF2-40B4-BE49-F238E27FC236}">
                <a16:creationId xmlns:a16="http://schemas.microsoft.com/office/drawing/2014/main" id="{E0248FDE-FB9E-433A-AB28-FAF81DAE1587}"/>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24</a:t>
            </a:r>
          </a:p>
        </p:txBody>
      </p:sp>
      <p:sp>
        <p:nvSpPr>
          <p:cNvPr id="3" name="TextBox 2">
            <a:extLst>
              <a:ext uri="{FF2B5EF4-FFF2-40B4-BE49-F238E27FC236}">
                <a16:creationId xmlns:a16="http://schemas.microsoft.com/office/drawing/2014/main" id="{D1B037DE-397E-9D97-FA12-7B3C03BA2ECF}"/>
              </a:ext>
            </a:extLst>
          </p:cNvPr>
          <p:cNvSpPr txBox="1"/>
          <p:nvPr/>
        </p:nvSpPr>
        <p:spPr>
          <a:xfrm>
            <a:off x="1377533" y="4318852"/>
            <a:ext cx="3244648" cy="1508105"/>
          </a:xfrm>
          <a:prstGeom prst="rect">
            <a:avLst/>
          </a:prstGeom>
          <a:noFill/>
        </p:spPr>
        <p:txBody>
          <a:bodyPr wrap="square" numCol="1" rtlCol="0">
            <a:spAutoFit/>
          </a:bodyPr>
          <a:lstStyle/>
          <a:p>
            <a:pPr marL="342900" indent="-342900">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France (replace Mercure)</a:t>
            </a:r>
          </a:p>
          <a:p>
            <a:pPr marL="342900" indent="-342900">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Japan</a:t>
            </a:r>
          </a:p>
          <a:p>
            <a:pPr marL="342900" indent="-342900">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South Korea</a:t>
            </a:r>
          </a:p>
          <a:p>
            <a:pPr marL="342900" indent="-342900">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Canada</a:t>
            </a:r>
          </a:p>
        </p:txBody>
      </p:sp>
      <p:sp>
        <p:nvSpPr>
          <p:cNvPr id="4" name="TextBox 3">
            <a:extLst>
              <a:ext uri="{FF2B5EF4-FFF2-40B4-BE49-F238E27FC236}">
                <a16:creationId xmlns:a16="http://schemas.microsoft.com/office/drawing/2014/main" id="{7207DF19-AC34-7955-C897-761EA79FA859}"/>
              </a:ext>
            </a:extLst>
          </p:cNvPr>
          <p:cNvSpPr txBox="1"/>
          <p:nvPr/>
        </p:nvSpPr>
        <p:spPr>
          <a:xfrm>
            <a:off x="4954440" y="4338266"/>
            <a:ext cx="5230762" cy="1128514"/>
          </a:xfrm>
          <a:prstGeom prst="rect">
            <a:avLst/>
          </a:prstGeom>
          <a:noFill/>
        </p:spPr>
        <p:txBody>
          <a:bodyPr wrap="square" numCol="1" rtlCol="0">
            <a:spAutoFit/>
          </a:bodyPr>
          <a:lstStyle/>
          <a:p>
            <a:pPr marL="342900" indent="-342900">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Taiwan</a:t>
            </a:r>
          </a:p>
          <a:p>
            <a:pPr marL="342900" indent="-342900">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EU reactor sites in many countries</a:t>
            </a:r>
          </a:p>
          <a:p>
            <a:pPr marL="342900" indent="-342900">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Eastern Europe reactor sites</a:t>
            </a:r>
          </a:p>
        </p:txBody>
      </p:sp>
    </p:spTree>
    <p:extLst>
      <p:ext uri="{BB962C8B-B14F-4D97-AF65-F5344CB8AC3E}">
        <p14:creationId xmlns:p14="http://schemas.microsoft.com/office/powerpoint/2010/main" val="1966573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4860C0-DD70-86DC-F7DE-E5ACBC9DEA76}"/>
              </a:ext>
            </a:extLst>
          </p:cNvPr>
          <p:cNvSpPr txBox="1">
            <a:spLocks noGrp="1"/>
          </p:cNvSpPr>
          <p:nvPr>
            <p:ph type="title"/>
          </p:nvPr>
        </p:nvSpPr>
        <p:spPr>
          <a:xfrm>
            <a:off x="838200" y="684094"/>
            <a:ext cx="3065585" cy="687624"/>
          </a:xfrm>
          <a:prstGeom prst="rect">
            <a:avLst/>
          </a:prstGeom>
          <a:noFill/>
        </p:spPr>
        <p:txBody>
          <a:bodyPr wrap="square" rtlCol="0">
            <a:spAutoFit/>
          </a:bodyPr>
          <a:lstStyle/>
          <a:p>
            <a:pPr>
              <a:lnSpc>
                <a:spcPct val="115000"/>
              </a:lnSpc>
            </a:pPr>
            <a:r>
              <a:rPr lang="en-US" sz="3600" dirty="0">
                <a:solidFill>
                  <a:schemeClr val="accent1"/>
                </a:solidFill>
                <a:latin typeface="Arial Rounded MT Bold" panose="020F0704030504030204" pitchFamily="34" charset="0"/>
                <a:ea typeface="Calibri" panose="020F0502020204030204" pitchFamily="34" charset="0"/>
                <a:cs typeface="Times New Roman" panose="02020603050405020304" pitchFamily="18" charset="0"/>
              </a:rPr>
              <a:t>CEtech </a:t>
            </a:r>
            <a:r>
              <a:rPr lang="en-US" sz="2800" dirty="0">
                <a:solidFill>
                  <a:schemeClr val="accent1"/>
                </a:solidFill>
                <a:latin typeface="Arial Rounded MT Bold" panose="020F0704030504030204" pitchFamily="34" charset="0"/>
                <a:ea typeface="Calibri" panose="020F0502020204030204" pitchFamily="34" charset="0"/>
                <a:cs typeface="Times New Roman" panose="02020603050405020304" pitchFamily="18" charset="0"/>
              </a:rPr>
              <a:t>LLC</a:t>
            </a:r>
            <a:endParaRPr lang="en-US"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A3518D7-8AA1-0B80-09EE-5AC3F4B97447}"/>
              </a:ext>
            </a:extLst>
          </p:cNvPr>
          <p:cNvSpPr txBox="1"/>
          <p:nvPr/>
        </p:nvSpPr>
        <p:spPr>
          <a:xfrm>
            <a:off x="838200" y="1561929"/>
            <a:ext cx="10995734" cy="4585871"/>
          </a:xfrm>
          <a:prstGeom prst="rect">
            <a:avLst/>
          </a:prstGeom>
          <a:noFill/>
        </p:spPr>
        <p:txBody>
          <a:bodyPr wrap="square" rtlCol="0">
            <a:spAutoFit/>
          </a:bodyPr>
          <a:lstStyle/>
          <a:p>
            <a:pPr marL="55562" lvl="1">
              <a:spcBef>
                <a:spcPts val="600"/>
              </a:spcBef>
              <a:spcAft>
                <a:spcPts val="600"/>
              </a:spcAft>
            </a:pPr>
            <a:r>
              <a:rPr lang="en-US" sz="2000" dirty="0">
                <a:latin typeface="Arial" panose="020B0604020202020204" pitchFamily="34" charset="0"/>
                <a:cs typeface="Arial" panose="020B0604020202020204" pitchFamily="34" charset="0"/>
              </a:rPr>
              <a:t>Please contact CEtech for detailed technical information on treatment of radioactive ion exchange resins, oils, solvents, decontamination solutions, bitumen, rubber, plastics, paper, etc.</a:t>
            </a:r>
          </a:p>
          <a:p>
            <a:pPr marL="55562" lvl="1">
              <a:spcBef>
                <a:spcPts val="600"/>
              </a:spcBef>
              <a:spcAft>
                <a:spcPts val="600"/>
              </a:spcAft>
            </a:pPr>
            <a:r>
              <a:rPr lang="en-US" sz="2000" dirty="0">
                <a:latin typeface="Arial" panose="020B0604020202020204" pitchFamily="34" charset="0"/>
                <a:cs typeface="Arial" panose="020B0604020202020204" pitchFamily="34" charset="0"/>
              </a:rPr>
              <a:t>For technical information on nitrate and nitrite-containing waste treatment – see separate presentation.</a:t>
            </a:r>
          </a:p>
          <a:p>
            <a:pPr marL="55562" lvl="1">
              <a:spcBef>
                <a:spcPts val="600"/>
              </a:spcBef>
              <a:spcAft>
                <a:spcPts val="600"/>
              </a:spcAft>
            </a:pPr>
            <a:endParaRPr lang="en-US" dirty="0">
              <a:latin typeface="Arial" panose="020B0604020202020204" pitchFamily="34" charset="0"/>
              <a:cs typeface="Arial" panose="020B0604020202020204" pitchFamily="34" charset="0"/>
            </a:endParaRPr>
          </a:p>
          <a:p>
            <a:pPr marL="55562" lvl="1">
              <a:spcBef>
                <a:spcPts val="300"/>
              </a:spcBef>
              <a:spcAft>
                <a:spcPts val="300"/>
              </a:spcAft>
            </a:pPr>
            <a:r>
              <a:rPr lang="en-US" sz="2000" dirty="0">
                <a:solidFill>
                  <a:srgbClr val="0070C0"/>
                </a:solidFill>
                <a:latin typeface="Arial Rounded MT Bold" panose="020F0704030504030204" pitchFamily="34" charset="0"/>
                <a:cs typeface="Arial" panose="020B0604020202020204" pitchFamily="34" charset="0"/>
              </a:rPr>
              <a:t>CEtech </a:t>
            </a:r>
            <a:r>
              <a:rPr lang="en-US" sz="1600" dirty="0">
                <a:solidFill>
                  <a:srgbClr val="0070C0"/>
                </a:solidFill>
                <a:latin typeface="Arial Rounded MT Bold" panose="020F0704030504030204" pitchFamily="34" charset="0"/>
                <a:cs typeface="Arial" panose="020B0604020202020204" pitchFamily="34" charset="0"/>
              </a:rPr>
              <a:t>LLC</a:t>
            </a:r>
          </a:p>
          <a:p>
            <a:pPr marL="55562" lvl="1">
              <a:spcBef>
                <a:spcPts val="300"/>
              </a:spcBef>
              <a:spcAft>
                <a:spcPts val="300"/>
              </a:spcAft>
            </a:pPr>
            <a:r>
              <a:rPr lang="en-US" dirty="0">
                <a:latin typeface="Arial" panose="020B0604020202020204" pitchFamily="34" charset="0"/>
                <a:cs typeface="Arial" panose="020B0604020202020204" pitchFamily="34" charset="0"/>
              </a:rPr>
              <a:t>Brad Mason, P.E.</a:t>
            </a:r>
          </a:p>
          <a:p>
            <a:pPr marL="55562" lvl="1">
              <a:spcBef>
                <a:spcPts val="300"/>
              </a:spcBef>
              <a:spcAft>
                <a:spcPts val="300"/>
              </a:spcAft>
            </a:pPr>
            <a:r>
              <a:rPr lang="en-US" dirty="0">
                <a:latin typeface="Arial" panose="020B0604020202020204" pitchFamily="34" charset="0"/>
                <a:cs typeface="Arial" panose="020B0604020202020204" pitchFamily="34" charset="0"/>
              </a:rPr>
              <a:t>Director Technology</a:t>
            </a:r>
          </a:p>
          <a:p>
            <a:pPr marL="55562" lvl="1">
              <a:spcBef>
                <a:spcPts val="300"/>
              </a:spcBef>
              <a:spcAft>
                <a:spcPts val="300"/>
              </a:spcAft>
            </a:pPr>
            <a:r>
              <a:rPr lang="en-US" dirty="0">
                <a:latin typeface="Arial" panose="020B0604020202020204" pitchFamily="34" charset="0"/>
                <a:cs typeface="Arial" panose="020B0604020202020204" pitchFamily="34" charset="0"/>
                <a:hlinkClick r:id="rId2"/>
              </a:rPr>
              <a:t>brad.mason.pe@cetech-scrolltherm.com</a:t>
            </a:r>
            <a:endParaRPr lang="en-US" dirty="0">
              <a:latin typeface="Arial" panose="020B0604020202020204" pitchFamily="34" charset="0"/>
              <a:cs typeface="Arial" panose="020B0604020202020204" pitchFamily="34" charset="0"/>
            </a:endParaRPr>
          </a:p>
          <a:p>
            <a:pPr marL="55562" lvl="1">
              <a:spcBef>
                <a:spcPts val="300"/>
              </a:spcBef>
              <a:spcAft>
                <a:spcPts val="300"/>
              </a:spcAft>
            </a:pPr>
            <a:r>
              <a:rPr lang="en-US" dirty="0">
                <a:latin typeface="Arial" panose="020B0604020202020204" pitchFamily="34" charset="0"/>
                <a:cs typeface="Arial" panose="020B0604020202020204" pitchFamily="34" charset="0"/>
              </a:rPr>
              <a:t>+1 (509) 537-6529</a:t>
            </a:r>
          </a:p>
          <a:p>
            <a:pPr marL="55562" lvl="1">
              <a:spcBef>
                <a:spcPts val="300"/>
              </a:spcBef>
              <a:spcAft>
                <a:spcPts val="300"/>
              </a:spcAft>
            </a:pPr>
            <a:r>
              <a:rPr lang="en-US" dirty="0">
                <a:latin typeface="Arial" panose="020B0604020202020204" pitchFamily="34" charset="0"/>
                <a:cs typeface="Arial" panose="020B0604020202020204" pitchFamily="34" charset="0"/>
              </a:rPr>
              <a:t>Visit our website:  </a:t>
            </a:r>
            <a:r>
              <a:rPr lang="en-US" dirty="0">
                <a:latin typeface="Arial" panose="020B0604020202020204" pitchFamily="34" charset="0"/>
                <a:cs typeface="Arial" panose="020B0604020202020204" pitchFamily="34" charset="0"/>
                <a:hlinkClick r:id="rId3"/>
              </a:rPr>
              <a:t>https://www.cetech-scrolltherm.com</a:t>
            </a:r>
            <a:endParaRPr lang="en-US" dirty="0">
              <a:latin typeface="Arial" panose="020B0604020202020204" pitchFamily="34" charset="0"/>
              <a:cs typeface="Arial" panose="020B0604020202020204" pitchFamily="34" charset="0"/>
            </a:endParaRPr>
          </a:p>
          <a:p>
            <a:pPr lvl="1" indent="-401638">
              <a:spcBef>
                <a:spcPts val="600"/>
              </a:spcBef>
              <a:spcAft>
                <a:spcPts val="600"/>
              </a:spcAft>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60D9148-E17F-295E-C544-B6268B125AC2}"/>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25</a:t>
            </a:r>
          </a:p>
        </p:txBody>
      </p:sp>
      <p:sp>
        <p:nvSpPr>
          <p:cNvPr id="6" name="TextBox 5">
            <a:extLst>
              <a:ext uri="{FF2B5EF4-FFF2-40B4-BE49-F238E27FC236}">
                <a16:creationId xmlns:a16="http://schemas.microsoft.com/office/drawing/2014/main" id="{3161D83E-0A7F-F2E0-6471-E796ED6528DB}"/>
              </a:ext>
            </a:extLst>
          </p:cNvPr>
          <p:cNvSpPr txBox="1"/>
          <p:nvPr/>
        </p:nvSpPr>
        <p:spPr>
          <a:xfrm>
            <a:off x="838200" y="6173906"/>
            <a:ext cx="7304048"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dirty="0"/>
              <a:t>ScrollTherm Process – Patents Pending		</a:t>
            </a:r>
          </a:p>
        </p:txBody>
      </p:sp>
    </p:spTree>
    <p:extLst>
      <p:ext uri="{BB962C8B-B14F-4D97-AF65-F5344CB8AC3E}">
        <p14:creationId xmlns:p14="http://schemas.microsoft.com/office/powerpoint/2010/main" val="201217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3D8D-BFE8-685B-AF2B-0D69AB27EC36}"/>
              </a:ext>
            </a:extLst>
          </p:cNvPr>
          <p:cNvSpPr>
            <a:spLocks noGrp="1"/>
          </p:cNvSpPr>
          <p:nvPr>
            <p:ph type="title"/>
          </p:nvPr>
        </p:nvSpPr>
        <p:spPr>
          <a:xfrm>
            <a:off x="838200" y="324720"/>
            <a:ext cx="10890738" cy="837398"/>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ScrollTherm - Process Inputs, Outputs, and Functions</a:t>
            </a:r>
          </a:p>
        </p:txBody>
      </p:sp>
      <p:sp>
        <p:nvSpPr>
          <p:cNvPr id="6" name="TextBox 5">
            <a:extLst>
              <a:ext uri="{FF2B5EF4-FFF2-40B4-BE49-F238E27FC236}">
                <a16:creationId xmlns:a16="http://schemas.microsoft.com/office/drawing/2014/main" id="{019852C5-439A-8D57-5516-13B6D9D60904}"/>
              </a:ext>
            </a:extLst>
          </p:cNvPr>
          <p:cNvSpPr txBox="1"/>
          <p:nvPr/>
        </p:nvSpPr>
        <p:spPr>
          <a:xfrm>
            <a:off x="315540" y="1207879"/>
            <a:ext cx="11748221" cy="4442242"/>
          </a:xfrm>
          <a:prstGeom prst="rect">
            <a:avLst/>
          </a:prstGeom>
          <a:noFill/>
        </p:spPr>
        <p:txBody>
          <a:bodyPr wrap="square" rtlCol="0">
            <a:spAutoFit/>
          </a:bodyPr>
          <a:lstStyle/>
          <a:p>
            <a:pPr marL="404813" indent="-404813">
              <a:spcBef>
                <a:spcPts val="500"/>
              </a:spcBef>
              <a:spcAft>
                <a:spcPts val="300"/>
              </a:spcAft>
              <a:buFont typeface="Courier New" panose="02070309020205020404" pitchFamily="49" charset="0"/>
              <a:buChar char="o"/>
            </a:pPr>
            <a:r>
              <a:rPr lang="en-US" sz="2200" b="1" dirty="0">
                <a:latin typeface="Arial" panose="020B0604020202020204" pitchFamily="34" charset="0"/>
                <a:cs typeface="Arial" panose="020B0604020202020204" pitchFamily="34" charset="0"/>
              </a:rPr>
              <a:t>Process Inputs and Functions</a:t>
            </a:r>
            <a:r>
              <a:rPr lang="en-US" sz="22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Solutions, Slurries, Wet Cakes, Pastes, and Solids</a:t>
            </a:r>
          </a:p>
          <a:p>
            <a:pPr marL="862013" lvl="1" indent="-404813">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Safely and efficiently thermally treats high-activity ion exchange resins (IER), oils, solvents, decontamination solutions, bitumen, tars, sludges, and solids containing alkali metals, nitrates and nitrites, bases (hydroxides), acids, chlorides, fluorides, sulfates, borates, phosphates, plastics, paper, cellulose, clothing, rubber, etc.</a:t>
            </a:r>
          </a:p>
          <a:p>
            <a:pPr marL="862013" lvl="1" indent="-404813">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Evaporates water and volatile organic liquids.</a:t>
            </a:r>
          </a:p>
          <a:p>
            <a:pPr marL="862013" lvl="1" indent="-404813">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Decomposes non-volatile organics (e.g. IER polymer structure) via non-oxidative pyrolysis.</a:t>
            </a:r>
          </a:p>
          <a:p>
            <a:pPr marL="862013" lvl="1" indent="-404813">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Mineralizes alkali metals (Na, K, Li, Cs) to form inert, </a:t>
            </a:r>
            <a:r>
              <a:rPr lang="en-US" u="sng" dirty="0">
                <a:latin typeface="Arial" panose="020B0604020202020204" pitchFamily="34" charset="0"/>
                <a:cs typeface="Arial" panose="020B0604020202020204" pitchFamily="34" charset="0"/>
              </a:rPr>
              <a:t>water insoluble minerals</a:t>
            </a:r>
            <a:r>
              <a:rPr lang="en-US" dirty="0">
                <a:latin typeface="Arial" panose="020B0604020202020204" pitchFamily="34" charset="0"/>
                <a:cs typeface="Arial" panose="020B0604020202020204" pitchFamily="34" charset="0"/>
              </a:rPr>
              <a:t> (uses optional additives).</a:t>
            </a:r>
          </a:p>
          <a:p>
            <a:pPr marL="862013" lvl="1" indent="-404813">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Retains radionuclides (Cs, Tc, Co, Ni, etc. are not volatile in the ScrollTherm process).</a:t>
            </a:r>
          </a:p>
          <a:p>
            <a:pPr marL="404813" indent="-404813">
              <a:spcBef>
                <a:spcPts val="1000"/>
              </a:spcBef>
              <a:spcAft>
                <a:spcPts val="300"/>
              </a:spcAft>
              <a:buFont typeface="Courier New" panose="02070309020205020404" pitchFamily="49" charset="0"/>
              <a:buChar char="o"/>
            </a:pPr>
            <a:r>
              <a:rPr lang="en-US" sz="2200" b="1" dirty="0">
                <a:latin typeface="Arial" panose="020B0604020202020204" pitchFamily="34" charset="0"/>
                <a:cs typeface="Arial" panose="020B0604020202020204" pitchFamily="34" charset="0"/>
              </a:rPr>
              <a:t>Process Outputs</a:t>
            </a:r>
            <a:r>
              <a:rPr lang="en-US" sz="2200" dirty="0">
                <a:latin typeface="Arial" panose="020B0604020202020204" pitchFamily="34" charset="0"/>
                <a:cs typeface="Arial" panose="020B0604020202020204" pitchFamily="34" charset="0"/>
              </a:rPr>
              <a:t>: </a:t>
            </a:r>
          </a:p>
          <a:p>
            <a:pPr marL="862013" lvl="1" indent="-404813">
              <a:spcBef>
                <a:spcPts val="400"/>
              </a:spcBef>
              <a:spcAft>
                <a:spcPts val="400"/>
              </a:spcAft>
              <a:buFont typeface="Arial" panose="020B0604020202020204" pitchFamily="34" charset="0"/>
              <a:buChar char="•"/>
            </a:pPr>
            <a:r>
              <a:rPr lang="en-US" u="sng" dirty="0">
                <a:latin typeface="Arial" panose="020B0604020202020204" pitchFamily="34" charset="0"/>
                <a:cs typeface="Arial" panose="020B0604020202020204" pitchFamily="34" charset="0"/>
              </a:rPr>
              <a:t>Dry, organic-free, free-flowing, granular, inorganic solids.</a:t>
            </a:r>
          </a:p>
          <a:p>
            <a:pPr marL="862013" lvl="1" indent="-404813">
              <a:spcBef>
                <a:spcPts val="400"/>
              </a:spcBef>
              <a:spcAft>
                <a:spcPts val="400"/>
              </a:spcAft>
              <a:buFont typeface="Arial" panose="020B0604020202020204" pitchFamily="34" charset="0"/>
              <a:buChar char="•"/>
            </a:pPr>
            <a:r>
              <a:rPr lang="en-US" dirty="0">
                <a:effectLst/>
                <a:latin typeface="Arial" panose="020B0604020202020204" pitchFamily="34" charset="0"/>
                <a:ea typeface="Arial" panose="020B0604020202020204" pitchFamily="34" charset="0"/>
                <a:cs typeface="Arial" panose="020B0604020202020204" pitchFamily="34" charset="0"/>
              </a:rPr>
              <a:t>Low-volume process gas stream</a:t>
            </a:r>
            <a:r>
              <a:rPr lang="en-US" dirty="0">
                <a:effectLst/>
                <a:latin typeface="Arial" panose="020B0604020202020204" pitchFamily="34" charset="0"/>
                <a:ea typeface="Arial" panose="020B0604020202020204" pitchFamily="34" charset="0"/>
              </a:rPr>
              <a:t> (steam and VOCs) to offgas treatment system.</a:t>
            </a: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B8B64C5-EBA1-17A2-E33E-65C614B4F131}"/>
              </a:ext>
            </a:extLst>
          </p:cNvPr>
          <p:cNvSpPr txBox="1"/>
          <p:nvPr/>
        </p:nvSpPr>
        <p:spPr>
          <a:xfrm>
            <a:off x="970157" y="6133170"/>
            <a:ext cx="7304048"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dirty="0"/>
              <a:t>ScrollTherm Process – Patents Pending		</a:t>
            </a:r>
          </a:p>
        </p:txBody>
      </p:sp>
      <p:sp>
        <p:nvSpPr>
          <p:cNvPr id="15" name="TextBox 14">
            <a:extLst>
              <a:ext uri="{FF2B5EF4-FFF2-40B4-BE49-F238E27FC236}">
                <a16:creationId xmlns:a16="http://schemas.microsoft.com/office/drawing/2014/main" id="{88F082E7-8774-2B4F-E365-14536F11BF76}"/>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864030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3D8D-BFE8-685B-AF2B-0D69AB27EC36}"/>
              </a:ext>
            </a:extLst>
          </p:cNvPr>
          <p:cNvSpPr>
            <a:spLocks noGrp="1"/>
          </p:cNvSpPr>
          <p:nvPr>
            <p:ph type="title"/>
          </p:nvPr>
        </p:nvSpPr>
        <p:spPr>
          <a:xfrm>
            <a:off x="838200" y="366934"/>
            <a:ext cx="10515600" cy="837398"/>
          </a:xfrm>
        </p:spPr>
        <p:txBody>
          <a:bodyPr>
            <a:normAutofit fontScale="90000"/>
          </a:bodyPr>
          <a:lstStyle/>
          <a:p>
            <a:r>
              <a:rPr lang="en-US" sz="3600" b="1" dirty="0">
                <a:solidFill>
                  <a:srgbClr val="002060"/>
                </a:solidFill>
                <a:latin typeface="Arial" panose="020B0604020202020204" pitchFamily="34" charset="0"/>
                <a:cs typeface="Arial" panose="020B0604020202020204" pitchFamily="34" charset="0"/>
              </a:rPr>
              <a:t>ScrollTherm – Thermal Processing Vessel (STV)</a:t>
            </a:r>
          </a:p>
        </p:txBody>
      </p:sp>
      <p:sp>
        <p:nvSpPr>
          <p:cNvPr id="6" name="TextBox 5">
            <a:extLst>
              <a:ext uri="{FF2B5EF4-FFF2-40B4-BE49-F238E27FC236}">
                <a16:creationId xmlns:a16="http://schemas.microsoft.com/office/drawing/2014/main" id="{019852C5-439A-8D57-5516-13B6D9D60904}"/>
              </a:ext>
            </a:extLst>
          </p:cNvPr>
          <p:cNvSpPr txBox="1"/>
          <p:nvPr/>
        </p:nvSpPr>
        <p:spPr>
          <a:xfrm>
            <a:off x="838200" y="1486366"/>
            <a:ext cx="6978163" cy="4216539"/>
          </a:xfrm>
          <a:prstGeom prst="rect">
            <a:avLst/>
          </a:prstGeom>
          <a:noFill/>
        </p:spPr>
        <p:txBody>
          <a:bodyPr wrap="square" rtlCol="0">
            <a:spAutoFit/>
          </a:bodyPr>
          <a:lstStyle/>
          <a:p>
            <a:pPr marL="404813" indent="-404813">
              <a:spcBef>
                <a:spcPts val="1200"/>
              </a:spcBef>
              <a:spcAft>
                <a:spcPts val="6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STV vessel: cylindrical pipe inclined at 15 degrees from horizontal.</a:t>
            </a:r>
          </a:p>
          <a:p>
            <a:pPr marL="404813" indent="-404813">
              <a:spcBef>
                <a:spcPts val="1200"/>
              </a:spcBef>
              <a:spcAft>
                <a:spcPts val="6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STV mostly filled with ceramic media balls.</a:t>
            </a:r>
          </a:p>
          <a:p>
            <a:pPr marL="404813" indent="-404813">
              <a:spcBef>
                <a:spcPts val="1200"/>
              </a:spcBef>
              <a:spcAft>
                <a:spcPts val="6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Ceramic media balls are slowly agitated by an internal shaftless scroll (no bearings inside the STV).</a:t>
            </a:r>
          </a:p>
          <a:p>
            <a:pPr marL="404813" indent="-404813">
              <a:spcBef>
                <a:spcPts val="1200"/>
              </a:spcBef>
              <a:spcAft>
                <a:spcPts val="6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External motor/gear drive rotates scroll: 0.2 to 1 RPM </a:t>
            </a:r>
          </a:p>
          <a:p>
            <a:pPr marL="404813" indent="-404813">
              <a:spcBef>
                <a:spcPts val="1200"/>
              </a:spcBef>
              <a:spcAft>
                <a:spcPts val="6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Media: fused alumina balls, 15 to 38 mm diameter.</a:t>
            </a:r>
          </a:p>
          <a:p>
            <a:pPr marL="404813" indent="-404813">
              <a:spcBef>
                <a:spcPts val="1200"/>
              </a:spcBef>
              <a:spcAft>
                <a:spcPts val="6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STV externally heated: up to 650˚C (1202˚F) </a:t>
            </a:r>
          </a:p>
          <a:p>
            <a:pPr marL="857250" lvl="1" indent="-4000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Electrical multi-zone heaters</a:t>
            </a:r>
          </a:p>
        </p:txBody>
      </p:sp>
      <p:pic>
        <p:nvPicPr>
          <p:cNvPr id="7" name="Picture 6">
            <a:extLst>
              <a:ext uri="{FF2B5EF4-FFF2-40B4-BE49-F238E27FC236}">
                <a16:creationId xmlns:a16="http://schemas.microsoft.com/office/drawing/2014/main" id="{7A356CC3-C3BD-74BD-8CE3-614EF17443C0}"/>
              </a:ext>
            </a:extLst>
          </p:cNvPr>
          <p:cNvPicPr>
            <a:picLocks noChangeAspect="1"/>
          </p:cNvPicPr>
          <p:nvPr/>
        </p:nvPicPr>
        <p:blipFill>
          <a:blip r:embed="rId3"/>
          <a:stretch>
            <a:fillRect/>
          </a:stretch>
        </p:blipFill>
        <p:spPr>
          <a:xfrm>
            <a:off x="8216596" y="1698951"/>
            <a:ext cx="3738345" cy="3959964"/>
          </a:xfrm>
          <a:prstGeom prst="rect">
            <a:avLst/>
          </a:prstGeom>
        </p:spPr>
      </p:pic>
      <p:sp>
        <p:nvSpPr>
          <p:cNvPr id="13" name="TextBox 12">
            <a:extLst>
              <a:ext uri="{FF2B5EF4-FFF2-40B4-BE49-F238E27FC236}">
                <a16:creationId xmlns:a16="http://schemas.microsoft.com/office/drawing/2014/main" id="{13197D7C-38A1-A36D-4D52-47BF2068CAD6}"/>
              </a:ext>
            </a:extLst>
          </p:cNvPr>
          <p:cNvSpPr txBox="1"/>
          <p:nvPr/>
        </p:nvSpPr>
        <p:spPr>
          <a:xfrm>
            <a:off x="970157" y="6133170"/>
            <a:ext cx="7304048"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dirty="0"/>
              <a:t>ScrollTherm Process – Patents Pending		</a:t>
            </a:r>
          </a:p>
        </p:txBody>
      </p:sp>
      <p:sp>
        <p:nvSpPr>
          <p:cNvPr id="17" name="TextBox 16">
            <a:extLst>
              <a:ext uri="{FF2B5EF4-FFF2-40B4-BE49-F238E27FC236}">
                <a16:creationId xmlns:a16="http://schemas.microsoft.com/office/drawing/2014/main" id="{1A80D135-B40C-3009-57F4-22F2DEF3F32A}"/>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4</a:t>
            </a:r>
          </a:p>
        </p:txBody>
      </p:sp>
      <p:sp>
        <p:nvSpPr>
          <p:cNvPr id="3" name="TextBox 2">
            <a:extLst>
              <a:ext uri="{FF2B5EF4-FFF2-40B4-BE49-F238E27FC236}">
                <a16:creationId xmlns:a16="http://schemas.microsoft.com/office/drawing/2014/main" id="{47E96F8C-3FEE-7063-D25A-6048FE17DE5A}"/>
              </a:ext>
            </a:extLst>
          </p:cNvPr>
          <p:cNvSpPr txBox="1"/>
          <p:nvPr/>
        </p:nvSpPr>
        <p:spPr>
          <a:xfrm>
            <a:off x="8900022" y="5164296"/>
            <a:ext cx="2267924" cy="369332"/>
          </a:xfrm>
          <a:prstGeom prst="rect">
            <a:avLst/>
          </a:prstGeom>
          <a:solidFill>
            <a:schemeClr val="accent1">
              <a:lumMod val="20000"/>
              <a:lumOff val="80000"/>
            </a:schemeClr>
          </a:solidFill>
        </p:spPr>
        <p:txBody>
          <a:bodyPr wrap="square" rtlCol="0">
            <a:spAutoFit/>
          </a:bodyPr>
          <a:lstStyle/>
          <a:p>
            <a:r>
              <a:rPr lang="en-US" dirty="0"/>
              <a:t>STV75 Pilot Test Unit</a:t>
            </a:r>
          </a:p>
        </p:txBody>
      </p:sp>
    </p:spTree>
    <p:extLst>
      <p:ext uri="{BB962C8B-B14F-4D97-AF65-F5344CB8AC3E}">
        <p14:creationId xmlns:p14="http://schemas.microsoft.com/office/powerpoint/2010/main" val="67031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3D8D-BFE8-685B-AF2B-0D69AB27EC36}"/>
              </a:ext>
            </a:extLst>
          </p:cNvPr>
          <p:cNvSpPr>
            <a:spLocks noGrp="1"/>
          </p:cNvSpPr>
          <p:nvPr>
            <p:ph type="title"/>
          </p:nvPr>
        </p:nvSpPr>
        <p:spPr>
          <a:xfrm>
            <a:off x="830622" y="298387"/>
            <a:ext cx="10785231" cy="875899"/>
          </a:xfrm>
        </p:spPr>
        <p:txBody>
          <a:bodyPr>
            <a:normAutofit/>
          </a:bodyPr>
          <a:lstStyle/>
          <a:p>
            <a:r>
              <a:rPr lang="en-US" sz="3000" b="1" dirty="0">
                <a:solidFill>
                  <a:srgbClr val="002060"/>
                </a:solidFill>
                <a:latin typeface="Arial" panose="020B0604020202020204" pitchFamily="34" charset="0"/>
                <a:cs typeface="Arial" panose="020B0604020202020204" pitchFamily="34" charset="0"/>
              </a:rPr>
              <a:t>Overview – ScrollTherm Process – Ion Exchange Resins</a:t>
            </a:r>
          </a:p>
        </p:txBody>
      </p:sp>
      <p:sp>
        <p:nvSpPr>
          <p:cNvPr id="6" name="TextBox 5">
            <a:extLst>
              <a:ext uri="{FF2B5EF4-FFF2-40B4-BE49-F238E27FC236}">
                <a16:creationId xmlns:a16="http://schemas.microsoft.com/office/drawing/2014/main" id="{1F50F02B-B27C-A769-D6A6-9832510C7968}"/>
              </a:ext>
            </a:extLst>
          </p:cNvPr>
          <p:cNvSpPr txBox="1"/>
          <p:nvPr/>
        </p:nvSpPr>
        <p:spPr>
          <a:xfrm>
            <a:off x="398657" y="1196560"/>
            <a:ext cx="11650523" cy="4124206"/>
          </a:xfrm>
          <a:prstGeom prst="rect">
            <a:avLst/>
          </a:prstGeom>
          <a:noFill/>
        </p:spPr>
        <p:txBody>
          <a:bodyPr wrap="square" rtlCol="0">
            <a:spAutoFit/>
          </a:bodyPr>
          <a:lstStyle/>
          <a:p>
            <a:pPr lvl="1" indent="-401638">
              <a:spcBef>
                <a:spcPts val="600"/>
              </a:spcBef>
              <a:spcAft>
                <a:spcPts val="600"/>
              </a:spcAft>
              <a:buFont typeface="Courier New" panose="02070309020205020404" pitchFamily="49" charset="0"/>
              <a:buChar char="o"/>
            </a:pPr>
            <a:r>
              <a:rPr lang="en-US" sz="2400" dirty="0">
                <a:latin typeface="Arial" panose="020B0604020202020204" pitchFamily="34" charset="0"/>
                <a:cs typeface="Arial" panose="020B0604020202020204" pitchFamily="34" charset="0"/>
              </a:rPr>
              <a:t>Purpose of Ion Exchange Resin (IER) treatment</a:t>
            </a:r>
          </a:p>
          <a:p>
            <a:pPr lvl="2" indent="-401638">
              <a:spcBef>
                <a:spcPts val="600"/>
              </a:spcBef>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Separate non-volatile inorganics (including almost all radionuclides) from resin polymer structure via non-oxidative pyrolysis (400 to 550˚C gasification) of resin polymer. </a:t>
            </a:r>
          </a:p>
          <a:p>
            <a:pPr lvl="2" indent="-401638">
              <a:spcBef>
                <a:spcPts val="600"/>
              </a:spcBef>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Volume reduction target:  &gt;5x  </a:t>
            </a:r>
            <a:r>
              <a:rPr lang="en-US" sz="1600" dirty="0">
                <a:latin typeface="Arial" panose="020B0604020202020204" pitchFamily="34" charset="0"/>
                <a:cs typeface="Arial" panose="020B0604020202020204" pitchFamily="34" charset="0"/>
              </a:rPr>
              <a:t>(treated resin residues [RR] &lt;1/5</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pretreatment IER volume)</a:t>
            </a:r>
          </a:p>
          <a:p>
            <a:pPr lvl="2" indent="-401638">
              <a:spcBef>
                <a:spcPts val="600"/>
              </a:spcBef>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Prepare treated inorganic resin residues for disposal (no organic content).</a:t>
            </a:r>
          </a:p>
          <a:p>
            <a:pPr lvl="1" indent="-401638">
              <a:spcBef>
                <a:spcPts val="600"/>
              </a:spcBef>
              <a:spcAft>
                <a:spcPts val="600"/>
              </a:spcAft>
              <a:buFont typeface="Courier New" panose="02070309020205020404" pitchFamily="49" charset="0"/>
              <a:buChar char="o"/>
            </a:pPr>
            <a:r>
              <a:rPr lang="en-US" sz="2400" dirty="0">
                <a:latin typeface="Arial" panose="020B0604020202020204" pitchFamily="34" charset="0"/>
                <a:cs typeface="Arial" panose="020B0604020202020204" pitchFamily="34" charset="0"/>
              </a:rPr>
              <a:t>Treatment throughput per ScrollTherm unit (STV): </a:t>
            </a:r>
            <a:r>
              <a:rPr lang="en-US" sz="2000" dirty="0">
                <a:latin typeface="Arial" panose="020B0604020202020204" pitchFamily="34" charset="0"/>
                <a:cs typeface="Arial" panose="020B0604020202020204" pitchFamily="34" charset="0"/>
              </a:rPr>
              <a:t>up to 6.8 m</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/day (240 cuft/day)</a:t>
            </a:r>
          </a:p>
          <a:p>
            <a:pPr lvl="1" indent="-401638">
              <a:spcBef>
                <a:spcPts val="600"/>
              </a:spcBef>
              <a:spcAft>
                <a:spcPts val="600"/>
              </a:spcAft>
              <a:buFont typeface="Courier New" panose="02070309020205020404" pitchFamily="49" charset="0"/>
              <a:buChar char="o"/>
            </a:pPr>
            <a:r>
              <a:rPr lang="en-US" sz="2400" dirty="0">
                <a:latin typeface="Arial" panose="020B0604020202020204" pitchFamily="34" charset="0"/>
                <a:cs typeface="Arial" panose="020B0604020202020204" pitchFamily="34" charset="0"/>
              </a:rPr>
              <a:t>Stabilization options of treated resin residues - solidification</a:t>
            </a:r>
          </a:p>
          <a:p>
            <a:pPr marL="914400" lvl="3" indent="-401638">
              <a:spcBef>
                <a:spcPts val="600"/>
              </a:spcBef>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Inorganic: geopolymer or hydraulic cement</a:t>
            </a:r>
          </a:p>
          <a:p>
            <a:pPr marL="914400" lvl="3" indent="-401638">
              <a:spcBef>
                <a:spcPts val="600"/>
              </a:spcBef>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Organic: polyethylene or epoxy encapsulation</a:t>
            </a:r>
            <a:endParaRPr lang="en-US" dirty="0"/>
          </a:p>
        </p:txBody>
      </p:sp>
      <p:sp>
        <p:nvSpPr>
          <p:cNvPr id="7" name="TextBox 6">
            <a:extLst>
              <a:ext uri="{FF2B5EF4-FFF2-40B4-BE49-F238E27FC236}">
                <a16:creationId xmlns:a16="http://schemas.microsoft.com/office/drawing/2014/main" id="{787158CE-ACE4-025E-1F8B-5285097E2B26}"/>
              </a:ext>
            </a:extLst>
          </p:cNvPr>
          <p:cNvSpPr txBox="1"/>
          <p:nvPr/>
        </p:nvSpPr>
        <p:spPr>
          <a:xfrm>
            <a:off x="970157" y="6133170"/>
            <a:ext cx="9623502"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sz="1600" dirty="0">
                <a:latin typeface="Arial" panose="020B0604020202020204" pitchFamily="34" charset="0"/>
                <a:cs typeface="Arial" panose="020B0604020202020204" pitchFamily="34" charset="0"/>
              </a:rPr>
              <a:t>ScrollTherm Process – Patents Pending</a:t>
            </a:r>
            <a:r>
              <a:rPr lang="en-US" dirty="0"/>
              <a:t>		</a:t>
            </a:r>
          </a:p>
        </p:txBody>
      </p:sp>
      <p:sp>
        <p:nvSpPr>
          <p:cNvPr id="9" name="TextBox 8">
            <a:extLst>
              <a:ext uri="{FF2B5EF4-FFF2-40B4-BE49-F238E27FC236}">
                <a16:creationId xmlns:a16="http://schemas.microsoft.com/office/drawing/2014/main" id="{EFD723FD-6692-C45E-D97C-58B7665B1AE6}"/>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289505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a:extLst>
            <a:ext uri="{FF2B5EF4-FFF2-40B4-BE49-F238E27FC236}">
              <a16:creationId xmlns:a16="http://schemas.microsoft.com/office/drawing/2014/main" id="{7D44F649-EA75-CE39-A858-346301066D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C8DD47-46DA-6AA2-AF92-1CF962FAAFA1}"/>
              </a:ext>
            </a:extLst>
          </p:cNvPr>
          <p:cNvSpPr>
            <a:spLocks noGrp="1"/>
          </p:cNvSpPr>
          <p:nvPr>
            <p:ph type="title"/>
          </p:nvPr>
        </p:nvSpPr>
        <p:spPr>
          <a:xfrm>
            <a:off x="838200" y="324720"/>
            <a:ext cx="10515600" cy="875899"/>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ScrollTherm – Process Features – IER Treatment</a:t>
            </a:r>
          </a:p>
        </p:txBody>
      </p:sp>
      <p:sp>
        <p:nvSpPr>
          <p:cNvPr id="6" name="TextBox 5">
            <a:extLst>
              <a:ext uri="{FF2B5EF4-FFF2-40B4-BE49-F238E27FC236}">
                <a16:creationId xmlns:a16="http://schemas.microsoft.com/office/drawing/2014/main" id="{7039DA94-0F96-572E-A8E4-9A8522751659}"/>
              </a:ext>
            </a:extLst>
          </p:cNvPr>
          <p:cNvSpPr txBox="1"/>
          <p:nvPr/>
        </p:nvSpPr>
        <p:spPr>
          <a:xfrm>
            <a:off x="456567" y="1466797"/>
            <a:ext cx="11333918" cy="3621504"/>
          </a:xfrm>
          <a:prstGeom prst="rect">
            <a:avLst/>
          </a:prstGeom>
          <a:noFill/>
        </p:spPr>
        <p:txBody>
          <a:bodyPr wrap="square" rtlCol="0">
            <a:spAutoFit/>
          </a:bodyPr>
          <a:lstStyle/>
          <a:p>
            <a:pPr marL="404813" indent="-404813">
              <a:spcBef>
                <a:spcPts val="600"/>
              </a:spcBef>
              <a:spcAft>
                <a:spcPts val="600"/>
              </a:spcAft>
              <a:buFont typeface="Courier New" panose="02070309020205020404" pitchFamily="49" charset="0"/>
              <a:buChar char="o"/>
            </a:pPr>
            <a:r>
              <a:rPr lang="en-US" sz="2000" b="1" dirty="0">
                <a:latin typeface="Arial" panose="020B0604020202020204" pitchFamily="34" charset="0"/>
                <a:cs typeface="Arial" panose="020B0604020202020204" pitchFamily="34" charset="0"/>
              </a:rPr>
              <a:t>Energy efficient</a:t>
            </a:r>
          </a:p>
          <a:p>
            <a:pPr marL="862013" lvl="1" indent="-404813">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Moderate temperature process: up to 550˚C (1022˚F). </a:t>
            </a:r>
          </a:p>
          <a:p>
            <a:pPr marL="862013" lvl="1" indent="-404813">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Only waste constituents and small nitrogen purge flow are heated to 550˚C.</a:t>
            </a:r>
          </a:p>
          <a:p>
            <a:pPr marL="404813" indent="-404813">
              <a:spcBef>
                <a:spcPts val="600"/>
              </a:spcBef>
              <a:spcAft>
                <a:spcPts val="600"/>
              </a:spcAft>
              <a:buFont typeface="Courier New" panose="02070309020205020404" pitchFamily="49" charset="0"/>
              <a:buChar char="o"/>
            </a:pPr>
            <a:r>
              <a:rPr lang="en-US" sz="2000" b="1" dirty="0">
                <a:latin typeface="Arial" panose="020B0604020202020204" pitchFamily="34" charset="0"/>
                <a:cs typeface="Arial" panose="020B0604020202020204" pitchFamily="34" charset="0"/>
              </a:rPr>
              <a:t>Environmentally friendly</a:t>
            </a:r>
          </a:p>
          <a:p>
            <a:pPr marL="862013" lvl="1" indent="-404813">
              <a:spcBef>
                <a:spcPts val="600"/>
              </a:spcBef>
              <a:spcAft>
                <a:spcPts val="600"/>
              </a:spcAft>
              <a:buFont typeface="Arial" panose="020B0604020202020204" pitchFamily="34" charset="0"/>
              <a:buChar char="•"/>
            </a:pPr>
            <a:r>
              <a:rPr lang="en-US" u="sng" dirty="0">
                <a:latin typeface="Arial" panose="020B0604020202020204" pitchFamily="34" charset="0"/>
                <a:cs typeface="Arial" panose="020B0604020202020204" pitchFamily="34" charset="0"/>
              </a:rPr>
              <a:t>All electric during start-up and waste treatment</a:t>
            </a:r>
            <a:r>
              <a:rPr lang="en-US" dirty="0">
                <a:latin typeface="Arial" panose="020B0604020202020204" pitchFamily="34" charset="0"/>
                <a:cs typeface="Arial" panose="020B0604020202020204" pitchFamily="34" charset="0"/>
              </a:rPr>
              <a:t>.</a:t>
            </a:r>
          </a:p>
          <a:p>
            <a:pPr marL="862013" lvl="1" indent="-404813">
              <a:spcBef>
                <a:spcPts val="600"/>
              </a:spcBef>
              <a:spcAft>
                <a:spcPts val="600"/>
              </a:spcAft>
              <a:buFont typeface="Arial" panose="020B0604020202020204" pitchFamily="34" charset="0"/>
              <a:buChar char="•"/>
            </a:pPr>
            <a:r>
              <a:rPr lang="en-US" u="sng" dirty="0">
                <a:latin typeface="Arial" panose="020B0604020202020204" pitchFamily="34" charset="0"/>
                <a:cs typeface="Arial" panose="020B0604020202020204" pitchFamily="34" charset="0"/>
              </a:rPr>
              <a:t>No fossil fuels or organic-based fuels are used</a:t>
            </a:r>
            <a:r>
              <a:rPr lang="en-US" dirty="0">
                <a:latin typeface="Arial" panose="020B0604020202020204" pitchFamily="34" charset="0"/>
                <a:cs typeface="Arial" panose="020B0604020202020204" pitchFamily="34" charset="0"/>
              </a:rPr>
              <a:t>. </a:t>
            </a:r>
          </a:p>
          <a:p>
            <a:pPr marL="862013" lvl="1" indent="-404813">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Greatly reduced offgas flows and emissions compared to vitrification, fluidized bed steam reforming (FBSR), and incineration.</a:t>
            </a:r>
          </a:p>
          <a:p>
            <a:pPr marL="862013" lvl="1" indent="-404813">
              <a:spcBef>
                <a:spcPts val="600"/>
              </a:spcBef>
              <a:spcAft>
                <a:spcPts val="600"/>
              </a:spcAft>
              <a:buFont typeface="Arial" panose="020B0604020202020204" pitchFamily="34" charset="0"/>
              <a:buChar char="•"/>
            </a:pPr>
            <a:r>
              <a:rPr lang="en-US" u="sng" dirty="0">
                <a:latin typeface="Arial" panose="020B0604020202020204" pitchFamily="34" charset="0"/>
                <a:cs typeface="Arial" panose="020B0604020202020204" pitchFamily="34" charset="0"/>
              </a:rPr>
              <a:t>Internal-to-STV acid gas adsorption and mineralization of alkali metals</a:t>
            </a:r>
            <a:r>
              <a:rPr lang="en-US" dirty="0">
                <a:latin typeface="Arial" panose="020B0604020202020204" pitchFamily="34" charset="0"/>
                <a:cs typeface="Arial" panose="020B0604020202020204" pitchFamily="34" charset="0"/>
              </a:rPr>
              <a:t> by using optional co-reactants</a:t>
            </a:r>
          </a:p>
        </p:txBody>
      </p:sp>
      <p:sp>
        <p:nvSpPr>
          <p:cNvPr id="7" name="TextBox 6">
            <a:extLst>
              <a:ext uri="{FF2B5EF4-FFF2-40B4-BE49-F238E27FC236}">
                <a16:creationId xmlns:a16="http://schemas.microsoft.com/office/drawing/2014/main" id="{48160DB4-9D1F-F94C-55AF-CA904E73CF27}"/>
              </a:ext>
            </a:extLst>
          </p:cNvPr>
          <p:cNvSpPr txBox="1"/>
          <p:nvPr/>
        </p:nvSpPr>
        <p:spPr>
          <a:xfrm>
            <a:off x="970157" y="6133170"/>
            <a:ext cx="7304048"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dirty="0"/>
              <a:t>ScrollTherm Process – Patents Pending		</a:t>
            </a:r>
          </a:p>
        </p:txBody>
      </p:sp>
      <p:sp>
        <p:nvSpPr>
          <p:cNvPr id="9" name="TextBox 8">
            <a:extLst>
              <a:ext uri="{FF2B5EF4-FFF2-40B4-BE49-F238E27FC236}">
                <a16:creationId xmlns:a16="http://schemas.microsoft.com/office/drawing/2014/main" id="{D87E05DA-5D0E-4B4B-5742-CA94F138F574}"/>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1855458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3D8D-BFE8-685B-AF2B-0D69AB27EC36}"/>
              </a:ext>
            </a:extLst>
          </p:cNvPr>
          <p:cNvSpPr>
            <a:spLocks noGrp="1"/>
          </p:cNvSpPr>
          <p:nvPr>
            <p:ph type="title"/>
          </p:nvPr>
        </p:nvSpPr>
        <p:spPr>
          <a:xfrm>
            <a:off x="776653" y="271307"/>
            <a:ext cx="11136924" cy="875899"/>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ScrollTherm – Process Features – IER Treatment </a:t>
            </a:r>
            <a:r>
              <a:rPr lang="en-US" sz="2000" b="1" dirty="0">
                <a:solidFill>
                  <a:srgbClr val="002060"/>
                </a:solidFill>
                <a:latin typeface="Arial" panose="020B0604020202020204" pitchFamily="34" charset="0"/>
                <a:cs typeface="Arial" panose="020B0604020202020204" pitchFamily="34" charset="0"/>
              </a:rPr>
              <a:t>(Cont’d)</a:t>
            </a:r>
          </a:p>
        </p:txBody>
      </p:sp>
      <p:sp>
        <p:nvSpPr>
          <p:cNvPr id="6" name="TextBox 5">
            <a:extLst>
              <a:ext uri="{FF2B5EF4-FFF2-40B4-BE49-F238E27FC236}">
                <a16:creationId xmlns:a16="http://schemas.microsoft.com/office/drawing/2014/main" id="{1F50F02B-B27C-A769-D6A6-9832510C7968}"/>
              </a:ext>
            </a:extLst>
          </p:cNvPr>
          <p:cNvSpPr txBox="1"/>
          <p:nvPr/>
        </p:nvSpPr>
        <p:spPr>
          <a:xfrm>
            <a:off x="386228" y="1315156"/>
            <a:ext cx="11034980" cy="3929281"/>
          </a:xfrm>
          <a:prstGeom prst="rect">
            <a:avLst/>
          </a:prstGeom>
          <a:noFill/>
        </p:spPr>
        <p:txBody>
          <a:bodyPr wrap="square" rtlCol="0">
            <a:spAutoFit/>
          </a:bodyPr>
          <a:lstStyle/>
          <a:p>
            <a:pPr marL="365760" indent="-404813">
              <a:spcBef>
                <a:spcPts val="600"/>
              </a:spcBef>
              <a:spcAft>
                <a:spcPts val="600"/>
              </a:spcAft>
              <a:buFont typeface="Courier New" panose="02070309020205020404" pitchFamily="49" charset="0"/>
              <a:buChar char="o"/>
            </a:pPr>
            <a:r>
              <a:rPr lang="en-US" sz="2000" b="1" dirty="0">
                <a:latin typeface="Arial" panose="020B0604020202020204" pitchFamily="34" charset="0"/>
                <a:cs typeface="Arial" panose="020B0604020202020204" pitchFamily="34" charset="0"/>
              </a:rPr>
              <a:t>Reduced capital, operating, and maintenance costs</a:t>
            </a:r>
          </a:p>
          <a:p>
            <a:pPr marL="640080" lvl="1" indent="-182880">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Reduced system complexity - fewer unit operations compared to vitrification, FBSR, and incineration.</a:t>
            </a:r>
          </a:p>
          <a:p>
            <a:pPr marL="640080" lvl="1" indent="-182880">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Reduced size and complexity of offgas treatment system:</a:t>
            </a:r>
          </a:p>
          <a:p>
            <a:pPr marL="1097280" lvl="1" indent="-182880">
              <a:spcBef>
                <a:spcPts val="400"/>
              </a:spcBef>
              <a:spcAft>
                <a:spcPts val="400"/>
              </a:spcAft>
              <a:buFont typeface="Arial" panose="020B0604020202020204" pitchFamily="34" charset="0"/>
              <a:buChar char="•"/>
            </a:pPr>
            <a:r>
              <a:rPr lang="en-US" sz="1600" dirty="0">
                <a:latin typeface="Arial" panose="020B0604020202020204" pitchFamily="34" charset="0"/>
                <a:cs typeface="Arial" panose="020B0604020202020204" pitchFamily="34" charset="0"/>
              </a:rPr>
              <a:t>Reduced offgas flows and low acid gas content compared with vitrification, FBSR, and incineration.</a:t>
            </a:r>
          </a:p>
          <a:p>
            <a:pPr marL="1097280" lvl="1" indent="-182880">
              <a:spcBef>
                <a:spcPts val="400"/>
              </a:spcBef>
              <a:spcAft>
                <a:spcPts val="400"/>
              </a:spcAft>
              <a:buFont typeface="Arial" panose="020B0604020202020204" pitchFamily="34" charset="0"/>
              <a:buChar char="•"/>
            </a:pPr>
            <a:r>
              <a:rPr lang="en-US" sz="1600" u="sng" dirty="0">
                <a:latin typeface="Arial" panose="020B0604020202020204" pitchFamily="34" charset="0"/>
                <a:cs typeface="Arial" panose="020B0604020202020204" pitchFamily="34" charset="0"/>
              </a:rPr>
              <a:t>No secondary liquid wastes produced </a:t>
            </a:r>
            <a:r>
              <a:rPr lang="en-US" sz="1600" dirty="0">
                <a:latin typeface="Arial" panose="020B0604020202020204" pitchFamily="34" charset="0"/>
                <a:cs typeface="Arial" panose="020B0604020202020204" pitchFamily="34" charset="0"/>
              </a:rPr>
              <a:t>for treating most wastes.</a:t>
            </a:r>
          </a:p>
          <a:p>
            <a:pPr marL="640080" lvl="1" indent="-182880">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Modular designs reduce construction, shielding, and commissioning costs. </a:t>
            </a:r>
          </a:p>
          <a:p>
            <a:pPr marL="365760" indent="-285750">
              <a:spcBef>
                <a:spcPts val="600"/>
              </a:spcBef>
              <a:spcAft>
                <a:spcPts val="600"/>
              </a:spcAft>
              <a:buFont typeface="Courier New" panose="02070309020205020404" pitchFamily="49" charset="0"/>
              <a:buChar char="o"/>
            </a:pPr>
            <a:r>
              <a:rPr lang="en-US" dirty="0">
                <a:latin typeface="Arial" panose="020B0604020202020204" pitchFamily="34" charset="0"/>
                <a:cs typeface="Arial" panose="020B0604020202020204" pitchFamily="34" charset="0"/>
              </a:rPr>
              <a:t>Shielding can be provided for treating high-activity</a:t>
            </a:r>
            <a:r>
              <a:rPr lang="en-US" dirty="0">
                <a:effectLst/>
                <a:latin typeface="Arial" panose="020B0604020202020204" pitchFamily="34" charset="0"/>
                <a:ea typeface="Calibri" panose="020F0502020204030204" pitchFamily="34" charset="0"/>
                <a:cs typeface="Times New Roman" panose="02020603050405020304" pitchFamily="18" charset="0"/>
              </a:rPr>
              <a:t> ion exchange resins and other wastes from nuclear facilities with contact dose rates exceeding 6 Gy/hr (600 Rad/hr) while maintaining personnel exposure ALARA.</a:t>
            </a:r>
            <a:endParaRPr lang="en-US" dirty="0">
              <a:latin typeface="Arial" panose="020B0604020202020204" pitchFamily="34" charset="0"/>
              <a:cs typeface="Arial" panose="020B0604020202020204" pitchFamily="34" charset="0"/>
            </a:endParaRPr>
          </a:p>
          <a:p>
            <a:pPr marL="365760" indent="-285750">
              <a:spcBef>
                <a:spcPts val="600"/>
              </a:spcBef>
              <a:spcAft>
                <a:spcPts val="600"/>
              </a:spcAft>
              <a:buFont typeface="Courier New" panose="02070309020205020404" pitchFamily="49" charset="0"/>
              <a:buChar char="o"/>
            </a:pPr>
            <a:r>
              <a:rPr lang="en-US" dirty="0">
                <a:latin typeface="Arial" panose="020B0604020202020204" pitchFamily="34" charset="0"/>
                <a:cs typeface="Arial" panose="020B0604020202020204" pitchFamily="34" charset="0"/>
              </a:rPr>
              <a:t>Robust code compliant systems and equipment (</a:t>
            </a:r>
            <a:r>
              <a:rPr lang="en-US" dirty="0">
                <a:latin typeface="Arial" panose="020B0604020202020204" pitchFamily="34" charset="0"/>
                <a:ea typeface="Calibri" panose="020F0502020204030204" pitchFamily="34" charset="0"/>
              </a:rPr>
              <a:t>meets ASME, PED, ANSI, ISO and related codes and standards as required for each application).</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87158CE-ACE4-025E-1F8B-5285097E2B26}"/>
              </a:ext>
            </a:extLst>
          </p:cNvPr>
          <p:cNvSpPr txBox="1"/>
          <p:nvPr/>
        </p:nvSpPr>
        <p:spPr>
          <a:xfrm>
            <a:off x="970157" y="6133170"/>
            <a:ext cx="7304048"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dirty="0"/>
              <a:t>ScrollTherm Process – Patents Pending		</a:t>
            </a:r>
          </a:p>
        </p:txBody>
      </p:sp>
      <p:sp>
        <p:nvSpPr>
          <p:cNvPr id="9" name="TextBox 8">
            <a:extLst>
              <a:ext uri="{FF2B5EF4-FFF2-40B4-BE49-F238E27FC236}">
                <a16:creationId xmlns:a16="http://schemas.microsoft.com/office/drawing/2014/main" id="{EFD723FD-6692-C45E-D97C-58B7665B1AE6}"/>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102895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3D8D-BFE8-685B-AF2B-0D69AB27EC36}"/>
              </a:ext>
            </a:extLst>
          </p:cNvPr>
          <p:cNvSpPr>
            <a:spLocks noGrp="1"/>
          </p:cNvSpPr>
          <p:nvPr>
            <p:ph type="title"/>
          </p:nvPr>
        </p:nvSpPr>
        <p:spPr>
          <a:xfrm>
            <a:off x="838200" y="324720"/>
            <a:ext cx="10943492" cy="875899"/>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ScrollTherm – Process Features – IER Treatment </a:t>
            </a:r>
            <a:r>
              <a:rPr lang="en-US" sz="2000" b="1" dirty="0">
                <a:solidFill>
                  <a:srgbClr val="002060"/>
                </a:solidFill>
                <a:latin typeface="Arial" panose="020B0604020202020204" pitchFamily="34" charset="0"/>
                <a:cs typeface="Arial" panose="020B0604020202020204" pitchFamily="34" charset="0"/>
              </a:rPr>
              <a:t>(cont’d)</a:t>
            </a:r>
          </a:p>
        </p:txBody>
      </p:sp>
      <p:sp>
        <p:nvSpPr>
          <p:cNvPr id="6" name="TextBox 5">
            <a:extLst>
              <a:ext uri="{FF2B5EF4-FFF2-40B4-BE49-F238E27FC236}">
                <a16:creationId xmlns:a16="http://schemas.microsoft.com/office/drawing/2014/main" id="{1F50F02B-B27C-A769-D6A6-9832510C7968}"/>
              </a:ext>
            </a:extLst>
          </p:cNvPr>
          <p:cNvSpPr txBox="1"/>
          <p:nvPr/>
        </p:nvSpPr>
        <p:spPr>
          <a:xfrm>
            <a:off x="493141" y="1200619"/>
            <a:ext cx="11450454" cy="4237057"/>
          </a:xfrm>
          <a:prstGeom prst="rect">
            <a:avLst/>
          </a:prstGeom>
          <a:noFill/>
        </p:spPr>
        <p:txBody>
          <a:bodyPr wrap="square" rtlCol="0">
            <a:spAutoFit/>
          </a:bodyPr>
          <a:lstStyle/>
          <a:p>
            <a:pPr marL="404813" indent="-404813">
              <a:lnSpc>
                <a:spcPct val="150000"/>
              </a:lnSpc>
              <a:buFont typeface="Courier New" panose="02070309020205020404" pitchFamily="49" charset="0"/>
              <a:buChar char="o"/>
            </a:pPr>
            <a:r>
              <a:rPr lang="en-US" sz="2000" b="1" dirty="0">
                <a:latin typeface="Arial" panose="020B0604020202020204" pitchFamily="34" charset="0"/>
                <a:cs typeface="Arial" panose="020B0604020202020204" pitchFamily="34" charset="0"/>
              </a:rPr>
              <a:t>Robust operations </a:t>
            </a:r>
          </a:p>
          <a:p>
            <a:pPr marL="640080" lvl="1" indent="-182880">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Ability to start-up in 2 to 4 hours (not days) and safely shutdown rapidly.</a:t>
            </a:r>
          </a:p>
          <a:p>
            <a:pPr marL="640080" lvl="1" indent="-182880">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Simplified operational controls:</a:t>
            </a:r>
          </a:p>
          <a:p>
            <a:pPr marL="1005840" lvl="2" indent="-182880">
              <a:spcBef>
                <a:spcPts val="400"/>
              </a:spcBef>
              <a:spcAft>
                <a:spcPts val="400"/>
              </a:spcAft>
              <a:buFont typeface="Arial" panose="020B0604020202020204" pitchFamily="34" charset="0"/>
              <a:buChar char="•"/>
            </a:pPr>
            <a:r>
              <a:rPr lang="en-US" sz="1600" dirty="0">
                <a:latin typeface="Arial" panose="020B0604020202020204" pitchFamily="34" charset="0"/>
                <a:cs typeface="Arial" panose="020B0604020202020204" pitchFamily="34" charset="0"/>
              </a:rPr>
              <a:t>Waste flow and composition variations are not problematic, and</a:t>
            </a:r>
          </a:p>
          <a:p>
            <a:pPr marL="1005840" lvl="2" indent="-182880">
              <a:spcBef>
                <a:spcPts val="400"/>
              </a:spcBef>
              <a:spcAft>
                <a:spcPts val="400"/>
              </a:spcAft>
              <a:buFont typeface="Arial" panose="020B0604020202020204" pitchFamily="34" charset="0"/>
              <a:buChar char="•"/>
            </a:pPr>
            <a:r>
              <a:rPr lang="en-US" sz="1600" dirty="0">
                <a:latin typeface="Arial" panose="020B0604020202020204" pitchFamily="34" charset="0"/>
                <a:cs typeface="Arial" panose="020B0604020202020204" pitchFamily="34" charset="0"/>
              </a:rPr>
              <a:t>Simple temperature control using independent temperature controlled, zoned electrical heaters.</a:t>
            </a:r>
          </a:p>
          <a:p>
            <a:pPr marL="640080" lvl="1" indent="-182880">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Full remote operations capable.</a:t>
            </a:r>
          </a:p>
          <a:p>
            <a:pPr marL="640080" lvl="1" indent="-182880">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No agglomeration, foaming, or fouling potential.</a:t>
            </a:r>
          </a:p>
          <a:p>
            <a:pPr marL="640080" lvl="1" indent="-182880">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STV scroll, vessel internal surfaces, and media are self-cleaning,</a:t>
            </a:r>
          </a:p>
          <a:p>
            <a:pPr marL="640080" lvl="1" indent="-182880">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Slow rotation of scroll (0.2 to 1.0 RPM) results in long service life of STV, scroll, and media.</a:t>
            </a:r>
          </a:p>
          <a:p>
            <a:pPr marL="640080" lvl="1" indent="-182880">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Long-life, semi-permanent, inert, fused ceramic media balls - no refractories.</a:t>
            </a:r>
          </a:p>
          <a:p>
            <a:pPr marL="640080" lvl="1" indent="-182880">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Moderate temperature operations: STV operates at up to 550˚C (1022˚F). </a:t>
            </a:r>
          </a:p>
        </p:txBody>
      </p:sp>
      <p:sp>
        <p:nvSpPr>
          <p:cNvPr id="7" name="TextBox 6">
            <a:extLst>
              <a:ext uri="{FF2B5EF4-FFF2-40B4-BE49-F238E27FC236}">
                <a16:creationId xmlns:a16="http://schemas.microsoft.com/office/drawing/2014/main" id="{787158CE-ACE4-025E-1F8B-5285097E2B26}"/>
              </a:ext>
            </a:extLst>
          </p:cNvPr>
          <p:cNvSpPr txBox="1"/>
          <p:nvPr/>
        </p:nvSpPr>
        <p:spPr>
          <a:xfrm>
            <a:off x="970157" y="6133170"/>
            <a:ext cx="7304048"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dirty="0"/>
              <a:t>ScrollTherm Process – Patents Pending		</a:t>
            </a:r>
          </a:p>
        </p:txBody>
      </p:sp>
      <p:sp>
        <p:nvSpPr>
          <p:cNvPr id="9" name="TextBox 8">
            <a:extLst>
              <a:ext uri="{FF2B5EF4-FFF2-40B4-BE49-F238E27FC236}">
                <a16:creationId xmlns:a16="http://schemas.microsoft.com/office/drawing/2014/main" id="{EFD723FD-6692-C45E-D97C-58B7665B1AE6}"/>
              </a:ext>
            </a:extLst>
          </p:cNvPr>
          <p:cNvSpPr txBox="1"/>
          <p:nvPr/>
        </p:nvSpPr>
        <p:spPr>
          <a:xfrm>
            <a:off x="11167946" y="603639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399597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99136-EC4C-CBC1-1052-262943047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591F0F-0A08-0091-1BF6-4A7D8750897D}"/>
              </a:ext>
            </a:extLst>
          </p:cNvPr>
          <p:cNvSpPr>
            <a:spLocks noGrp="1"/>
          </p:cNvSpPr>
          <p:nvPr>
            <p:ph type="title"/>
          </p:nvPr>
        </p:nvSpPr>
        <p:spPr>
          <a:xfrm>
            <a:off x="838271" y="0"/>
            <a:ext cx="8929981" cy="875899"/>
          </a:xfrm>
        </p:spPr>
        <p:txBody>
          <a:bodyPr>
            <a:normAutofit fontScale="90000"/>
          </a:bodyPr>
          <a:lstStyle/>
          <a:p>
            <a:r>
              <a:rPr lang="en-US" sz="3200" b="1" dirty="0">
                <a:solidFill>
                  <a:srgbClr val="002060"/>
                </a:solidFill>
                <a:latin typeface="Arial" panose="020B0604020202020204" pitchFamily="34" charset="0"/>
                <a:cs typeface="Arial" panose="020B0604020202020204" pitchFamily="34" charset="0"/>
              </a:rPr>
              <a:t>Overview – Pyrolysis of Ion Exchange Resins</a:t>
            </a:r>
          </a:p>
        </p:txBody>
      </p:sp>
      <p:sp>
        <p:nvSpPr>
          <p:cNvPr id="7" name="TextBox 6">
            <a:extLst>
              <a:ext uri="{FF2B5EF4-FFF2-40B4-BE49-F238E27FC236}">
                <a16:creationId xmlns:a16="http://schemas.microsoft.com/office/drawing/2014/main" id="{CBBBF405-7771-D8E9-92F1-F11BABBFB0E4}"/>
              </a:ext>
            </a:extLst>
          </p:cNvPr>
          <p:cNvSpPr txBox="1"/>
          <p:nvPr/>
        </p:nvSpPr>
        <p:spPr>
          <a:xfrm>
            <a:off x="993404" y="6216143"/>
            <a:ext cx="9623502" cy="400110"/>
          </a:xfrm>
          <a:prstGeom prst="rect">
            <a:avLst/>
          </a:prstGeom>
          <a:noFill/>
        </p:spPr>
        <p:txBody>
          <a:bodyPr wrap="square" rtlCol="0">
            <a:spAutoFit/>
          </a:bodyPr>
          <a:lstStyle/>
          <a:p>
            <a:r>
              <a:rPr lang="en-US" sz="2000" dirty="0">
                <a:solidFill>
                  <a:srgbClr val="0070C0"/>
                </a:solidFill>
                <a:latin typeface="Arial Rounded MT Bold" panose="020F0704030504030204" pitchFamily="34" charset="0"/>
              </a:rPr>
              <a:t>CEtech </a:t>
            </a:r>
            <a:r>
              <a:rPr lang="en-US" sz="1600" dirty="0">
                <a:solidFill>
                  <a:srgbClr val="0070C0"/>
                </a:solidFill>
                <a:latin typeface="Arial Rounded MT Bold" panose="020F0704030504030204" pitchFamily="34" charset="0"/>
              </a:rPr>
              <a:t>LLC</a:t>
            </a:r>
            <a:r>
              <a:rPr lang="en-US" sz="2000" dirty="0">
                <a:solidFill>
                  <a:srgbClr val="0070C0"/>
                </a:solidFill>
                <a:latin typeface="Arial Rounded MT Bold" panose="020F0704030504030204" pitchFamily="34" charset="0"/>
              </a:rPr>
              <a:t>              </a:t>
            </a:r>
            <a:r>
              <a:rPr lang="en-US" sz="1600" dirty="0">
                <a:latin typeface="Arial" panose="020B0604020202020204" pitchFamily="34" charset="0"/>
                <a:cs typeface="Arial" panose="020B0604020202020204" pitchFamily="34" charset="0"/>
              </a:rPr>
              <a:t>ScrollTherm Process – Patents Pending</a:t>
            </a:r>
            <a:r>
              <a:rPr lang="en-US" dirty="0"/>
              <a:t>	</a:t>
            </a:r>
          </a:p>
        </p:txBody>
      </p:sp>
      <p:sp>
        <p:nvSpPr>
          <p:cNvPr id="9" name="TextBox 8">
            <a:extLst>
              <a:ext uri="{FF2B5EF4-FFF2-40B4-BE49-F238E27FC236}">
                <a16:creationId xmlns:a16="http://schemas.microsoft.com/office/drawing/2014/main" id="{6992DF02-3DCF-548D-BB97-CFDCBE31C786}"/>
              </a:ext>
            </a:extLst>
          </p:cNvPr>
          <p:cNvSpPr txBox="1"/>
          <p:nvPr/>
        </p:nvSpPr>
        <p:spPr>
          <a:xfrm>
            <a:off x="11221843" y="6093033"/>
            <a:ext cx="89581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9</a:t>
            </a:r>
          </a:p>
        </p:txBody>
      </p:sp>
      <p:pic>
        <p:nvPicPr>
          <p:cNvPr id="5" name="Picture 4">
            <a:extLst>
              <a:ext uri="{FF2B5EF4-FFF2-40B4-BE49-F238E27FC236}">
                <a16:creationId xmlns:a16="http://schemas.microsoft.com/office/drawing/2014/main" id="{0F88B119-6578-9D58-7CF7-1E59A3789986}"/>
              </a:ext>
            </a:extLst>
          </p:cNvPr>
          <p:cNvPicPr>
            <a:picLocks noChangeAspect="1"/>
          </p:cNvPicPr>
          <p:nvPr/>
        </p:nvPicPr>
        <p:blipFill>
          <a:blip r:embed="rId2"/>
          <a:stretch>
            <a:fillRect/>
          </a:stretch>
        </p:blipFill>
        <p:spPr>
          <a:xfrm>
            <a:off x="625866" y="767166"/>
            <a:ext cx="11352461" cy="5949068"/>
          </a:xfrm>
          <a:prstGeom prst="rect">
            <a:avLst/>
          </a:prstGeom>
        </p:spPr>
      </p:pic>
    </p:spTree>
    <p:extLst>
      <p:ext uri="{BB962C8B-B14F-4D97-AF65-F5344CB8AC3E}">
        <p14:creationId xmlns:p14="http://schemas.microsoft.com/office/powerpoint/2010/main" val="39060259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14855</TotalTime>
  <Words>3505</Words>
  <Application>Microsoft Office PowerPoint</Application>
  <PresentationFormat>Widescreen</PresentationFormat>
  <Paragraphs>364</Paragraphs>
  <Slides>25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vt:lpstr>
      <vt:lpstr>Arial Rounded MT Bold</vt:lpstr>
      <vt:lpstr>Calibri</vt:lpstr>
      <vt:lpstr>Calibri Light</vt:lpstr>
      <vt:lpstr>Courier New</vt:lpstr>
      <vt:lpstr>Wingdings</vt:lpstr>
      <vt:lpstr>Office Theme</vt:lpstr>
      <vt:lpstr>AutoCAD LT Drawing</vt:lpstr>
      <vt:lpstr>ScrollTherm®  Thermal Treatment Process for Radioactive Ion Exchange Resins  and Hazardous Organic Wastes</vt:lpstr>
      <vt:lpstr>Overview</vt:lpstr>
      <vt:lpstr>ScrollTherm - Process Inputs, Outputs, and Functions</vt:lpstr>
      <vt:lpstr>ScrollTherm – Thermal Processing Vessel (STV)</vt:lpstr>
      <vt:lpstr>Overview – ScrollTherm Process – Ion Exchange Resins</vt:lpstr>
      <vt:lpstr>ScrollTherm – Process Features – IER Treatment</vt:lpstr>
      <vt:lpstr>ScrollTherm – Process Features – IER Treatment (Cont’d)</vt:lpstr>
      <vt:lpstr>ScrollTherm – Process Features – IER Treatment (cont’d)</vt:lpstr>
      <vt:lpstr>Overview – Pyrolysis of Ion Exchange Resins</vt:lpstr>
      <vt:lpstr>ScrollTherm – Process Deployment Options</vt:lpstr>
      <vt:lpstr>ScrollTherm - Ion Exchange Resin Treatment</vt:lpstr>
      <vt:lpstr>ScrollTherm - IER Treatment - Process Flow Diagram</vt:lpstr>
      <vt:lpstr>ScrollTherm Module - IER Treatment Process</vt:lpstr>
      <vt:lpstr>Process Gas/Offgas Treatment Module – IER Treatment</vt:lpstr>
      <vt:lpstr>ScrollTherm - IER Treatment Process Operations - 1</vt:lpstr>
      <vt:lpstr>ScrollTherm - IER Treatment Process Operations - 2</vt:lpstr>
      <vt:lpstr>ScrollTherm - IER Treatment Process Operations - 3</vt:lpstr>
      <vt:lpstr>ScrollTherm - IER Treatment Benefits</vt:lpstr>
      <vt:lpstr>PowerPoint Presentation</vt:lpstr>
      <vt:lpstr>ScrollTherm Treatment System – Other Wastes</vt:lpstr>
      <vt:lpstr>ScrollTherm - Process Options: Evaporator / Dryer</vt:lpstr>
      <vt:lpstr>ScrollTherm - Process Options – DOE SRS Tank 48 HLW</vt:lpstr>
      <vt:lpstr>CEtech - Business Opportunities</vt:lpstr>
      <vt:lpstr>CEtech - Business Opportunities</vt:lpstr>
      <vt:lpstr>CEtech LLC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ScrollTherm CO2 Recyle</dc:title>
  <dc:creator>Brad Mason</dc:creator>
  <cp:lastModifiedBy>Brad Mason</cp:lastModifiedBy>
  <cp:revision>57</cp:revision>
  <dcterms:created xsi:type="dcterms:W3CDTF">2023-03-03T04:12:59Z</dcterms:created>
  <dcterms:modified xsi:type="dcterms:W3CDTF">2026-01-08T23:33:22Z</dcterms:modified>
</cp:coreProperties>
</file>