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81" r:id="rId4"/>
    <p:sldId id="282" r:id="rId5"/>
    <p:sldId id="283" r:id="rId6"/>
    <p:sldId id="288" r:id="rId7"/>
    <p:sldId id="289" r:id="rId8"/>
    <p:sldId id="285" r:id="rId9"/>
    <p:sldId id="278"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F0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60"/>
  </p:normalViewPr>
  <p:slideViewPr>
    <p:cSldViewPr snapToGrid="0">
      <p:cViewPr>
        <p:scale>
          <a:sx n="100" d="100"/>
          <a:sy n="100" d="100"/>
        </p:scale>
        <p:origin x="14" y="-1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 Mason" userId="4ef9b52a92ef84b7" providerId="LiveId" clId="{012A7EAD-6940-4C20-B5DF-ABD17AF0424D}"/>
    <pc:docChg chg="modSld">
      <pc:chgData name="Brad Mason" userId="4ef9b52a92ef84b7" providerId="LiveId" clId="{012A7EAD-6940-4C20-B5DF-ABD17AF0424D}" dt="2026-01-06T19:07:58.181" v="34" actId="20577"/>
      <pc:docMkLst>
        <pc:docMk/>
      </pc:docMkLst>
      <pc:sldChg chg="modSp mod">
        <pc:chgData name="Brad Mason" userId="4ef9b52a92ef84b7" providerId="LiveId" clId="{012A7EAD-6940-4C20-B5DF-ABD17AF0424D}" dt="2026-01-06T19:07:58.181" v="34" actId="20577"/>
        <pc:sldMkLst>
          <pc:docMk/>
          <pc:sldMk cId="2801416408" sldId="260"/>
        </pc:sldMkLst>
        <pc:spChg chg="mod">
          <ac:chgData name="Brad Mason" userId="4ef9b52a92ef84b7" providerId="LiveId" clId="{012A7EAD-6940-4C20-B5DF-ABD17AF0424D}" dt="2026-01-06T19:07:58.181" v="34" actId="20577"/>
          <ac:spMkLst>
            <pc:docMk/>
            <pc:sldMk cId="2801416408" sldId="260"/>
            <ac:spMk id="6" creationId="{1F50F02B-B27C-A769-D6A6-9832510C796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737E3-0CEB-2671-F18B-406D80A179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AE89F7-FBCA-BEBE-D27F-F288459FA7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B8BAF7-8CD9-3A7C-2D5E-79D5422C864F}"/>
              </a:ext>
            </a:extLst>
          </p:cNvPr>
          <p:cNvSpPr>
            <a:spLocks noGrp="1"/>
          </p:cNvSpPr>
          <p:nvPr>
            <p:ph type="dt" sz="half" idx="10"/>
          </p:nvPr>
        </p:nvSpPr>
        <p:spPr/>
        <p:txBody>
          <a:bodyPr/>
          <a:lstStyle/>
          <a:p>
            <a:fld id="{B142F87D-81E9-440E-8001-28F354CF8F60}" type="datetimeFigureOut">
              <a:rPr lang="en-US" smtClean="0"/>
              <a:t>1/6/2026</a:t>
            </a:fld>
            <a:endParaRPr lang="en-US"/>
          </a:p>
        </p:txBody>
      </p:sp>
      <p:sp>
        <p:nvSpPr>
          <p:cNvPr id="5" name="Footer Placeholder 4">
            <a:extLst>
              <a:ext uri="{FF2B5EF4-FFF2-40B4-BE49-F238E27FC236}">
                <a16:creationId xmlns:a16="http://schemas.microsoft.com/office/drawing/2014/main" id="{9B33B475-F11C-4CAE-AFC1-2BB983C0F7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15DE5-DAD0-BC3E-F07D-8F32B1EF3161}"/>
              </a:ext>
            </a:extLst>
          </p:cNvPr>
          <p:cNvSpPr>
            <a:spLocks noGrp="1"/>
          </p:cNvSpPr>
          <p:nvPr>
            <p:ph type="sldNum" sz="quarter" idx="12"/>
          </p:nvPr>
        </p:nvSpPr>
        <p:spPr/>
        <p:txBody>
          <a:bodyPr/>
          <a:lstStyle/>
          <a:p>
            <a:fld id="{B51F336C-6426-4851-A40C-0C6D4605B375}" type="slidenum">
              <a:rPr lang="en-US" smtClean="0"/>
              <a:t>‹#›</a:t>
            </a:fld>
            <a:endParaRPr lang="en-US"/>
          </a:p>
        </p:txBody>
      </p:sp>
    </p:spTree>
    <p:extLst>
      <p:ext uri="{BB962C8B-B14F-4D97-AF65-F5344CB8AC3E}">
        <p14:creationId xmlns:p14="http://schemas.microsoft.com/office/powerpoint/2010/main" val="2523191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C5F3E-092E-0DA2-9035-163B28895C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84BD46-9940-0524-7475-D84499773C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164A6A-5EBC-B5B9-E02F-CA53A7D8A1B6}"/>
              </a:ext>
            </a:extLst>
          </p:cNvPr>
          <p:cNvSpPr>
            <a:spLocks noGrp="1"/>
          </p:cNvSpPr>
          <p:nvPr>
            <p:ph type="dt" sz="half" idx="10"/>
          </p:nvPr>
        </p:nvSpPr>
        <p:spPr/>
        <p:txBody>
          <a:bodyPr/>
          <a:lstStyle/>
          <a:p>
            <a:fld id="{B142F87D-81E9-440E-8001-28F354CF8F60}" type="datetimeFigureOut">
              <a:rPr lang="en-US" smtClean="0"/>
              <a:t>1/6/2026</a:t>
            </a:fld>
            <a:endParaRPr lang="en-US"/>
          </a:p>
        </p:txBody>
      </p:sp>
      <p:sp>
        <p:nvSpPr>
          <p:cNvPr id="5" name="Footer Placeholder 4">
            <a:extLst>
              <a:ext uri="{FF2B5EF4-FFF2-40B4-BE49-F238E27FC236}">
                <a16:creationId xmlns:a16="http://schemas.microsoft.com/office/drawing/2014/main" id="{124B3036-F806-49EC-9978-0CB987623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1077E2-C01C-FB27-A5AC-EB2033B4E628}"/>
              </a:ext>
            </a:extLst>
          </p:cNvPr>
          <p:cNvSpPr>
            <a:spLocks noGrp="1"/>
          </p:cNvSpPr>
          <p:nvPr>
            <p:ph type="sldNum" sz="quarter" idx="12"/>
          </p:nvPr>
        </p:nvSpPr>
        <p:spPr/>
        <p:txBody>
          <a:bodyPr/>
          <a:lstStyle/>
          <a:p>
            <a:fld id="{B51F336C-6426-4851-A40C-0C6D4605B375}" type="slidenum">
              <a:rPr lang="en-US" smtClean="0"/>
              <a:t>‹#›</a:t>
            </a:fld>
            <a:endParaRPr lang="en-US"/>
          </a:p>
        </p:txBody>
      </p:sp>
    </p:spTree>
    <p:extLst>
      <p:ext uri="{BB962C8B-B14F-4D97-AF65-F5344CB8AC3E}">
        <p14:creationId xmlns:p14="http://schemas.microsoft.com/office/powerpoint/2010/main" val="312058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9C904E-389E-AC54-0940-449026B821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6328B6-7318-9F06-E1E0-3A4685DF17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932292-43A0-F0DA-DD63-CF29D94A4ED7}"/>
              </a:ext>
            </a:extLst>
          </p:cNvPr>
          <p:cNvSpPr>
            <a:spLocks noGrp="1"/>
          </p:cNvSpPr>
          <p:nvPr>
            <p:ph type="dt" sz="half" idx="10"/>
          </p:nvPr>
        </p:nvSpPr>
        <p:spPr/>
        <p:txBody>
          <a:bodyPr/>
          <a:lstStyle/>
          <a:p>
            <a:fld id="{B142F87D-81E9-440E-8001-28F354CF8F60}" type="datetimeFigureOut">
              <a:rPr lang="en-US" smtClean="0"/>
              <a:t>1/6/2026</a:t>
            </a:fld>
            <a:endParaRPr lang="en-US"/>
          </a:p>
        </p:txBody>
      </p:sp>
      <p:sp>
        <p:nvSpPr>
          <p:cNvPr id="5" name="Footer Placeholder 4">
            <a:extLst>
              <a:ext uri="{FF2B5EF4-FFF2-40B4-BE49-F238E27FC236}">
                <a16:creationId xmlns:a16="http://schemas.microsoft.com/office/drawing/2014/main" id="{EDEDA60B-A84B-AFDF-1C4B-E229AA54C9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40E983-99D4-249E-E69C-8AA1C0D6A320}"/>
              </a:ext>
            </a:extLst>
          </p:cNvPr>
          <p:cNvSpPr>
            <a:spLocks noGrp="1"/>
          </p:cNvSpPr>
          <p:nvPr>
            <p:ph type="sldNum" sz="quarter" idx="12"/>
          </p:nvPr>
        </p:nvSpPr>
        <p:spPr/>
        <p:txBody>
          <a:bodyPr/>
          <a:lstStyle/>
          <a:p>
            <a:fld id="{B51F336C-6426-4851-A40C-0C6D4605B375}" type="slidenum">
              <a:rPr lang="en-US" smtClean="0"/>
              <a:t>‹#›</a:t>
            </a:fld>
            <a:endParaRPr lang="en-US"/>
          </a:p>
        </p:txBody>
      </p:sp>
    </p:spTree>
    <p:extLst>
      <p:ext uri="{BB962C8B-B14F-4D97-AF65-F5344CB8AC3E}">
        <p14:creationId xmlns:p14="http://schemas.microsoft.com/office/powerpoint/2010/main" val="4151413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8E32B-3D9F-58FE-7CEB-BD559A5909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1E6CC9-D57A-DFC4-DC6C-B19C65419C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36D83E-BC91-5750-A2CC-2E2894C956B9}"/>
              </a:ext>
            </a:extLst>
          </p:cNvPr>
          <p:cNvSpPr>
            <a:spLocks noGrp="1"/>
          </p:cNvSpPr>
          <p:nvPr>
            <p:ph type="dt" sz="half" idx="10"/>
          </p:nvPr>
        </p:nvSpPr>
        <p:spPr/>
        <p:txBody>
          <a:bodyPr/>
          <a:lstStyle/>
          <a:p>
            <a:fld id="{B142F87D-81E9-440E-8001-28F354CF8F60}" type="datetimeFigureOut">
              <a:rPr lang="en-US" smtClean="0"/>
              <a:t>1/6/2026</a:t>
            </a:fld>
            <a:endParaRPr lang="en-US"/>
          </a:p>
        </p:txBody>
      </p:sp>
      <p:sp>
        <p:nvSpPr>
          <p:cNvPr id="5" name="Footer Placeholder 4">
            <a:extLst>
              <a:ext uri="{FF2B5EF4-FFF2-40B4-BE49-F238E27FC236}">
                <a16:creationId xmlns:a16="http://schemas.microsoft.com/office/drawing/2014/main" id="{04EBAD14-44F3-21AE-0719-12E1AE2A6B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888C64-EE77-021D-A705-BEA28C664E2B}"/>
              </a:ext>
            </a:extLst>
          </p:cNvPr>
          <p:cNvSpPr>
            <a:spLocks noGrp="1"/>
          </p:cNvSpPr>
          <p:nvPr>
            <p:ph type="sldNum" sz="quarter" idx="12"/>
          </p:nvPr>
        </p:nvSpPr>
        <p:spPr/>
        <p:txBody>
          <a:bodyPr/>
          <a:lstStyle/>
          <a:p>
            <a:fld id="{B51F336C-6426-4851-A40C-0C6D4605B375}" type="slidenum">
              <a:rPr lang="en-US" smtClean="0"/>
              <a:t>‹#›</a:t>
            </a:fld>
            <a:endParaRPr lang="en-US"/>
          </a:p>
        </p:txBody>
      </p:sp>
    </p:spTree>
    <p:extLst>
      <p:ext uri="{BB962C8B-B14F-4D97-AF65-F5344CB8AC3E}">
        <p14:creationId xmlns:p14="http://schemas.microsoft.com/office/powerpoint/2010/main" val="1992145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B6505-A552-1039-CF3F-52264CF40C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7125FE-6EC2-FEC7-09AF-005B93D7082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942BA3-400B-F22D-F3A0-BCB5872A8F48}"/>
              </a:ext>
            </a:extLst>
          </p:cNvPr>
          <p:cNvSpPr>
            <a:spLocks noGrp="1"/>
          </p:cNvSpPr>
          <p:nvPr>
            <p:ph type="dt" sz="half" idx="10"/>
          </p:nvPr>
        </p:nvSpPr>
        <p:spPr/>
        <p:txBody>
          <a:bodyPr/>
          <a:lstStyle/>
          <a:p>
            <a:fld id="{B142F87D-81E9-440E-8001-28F354CF8F60}" type="datetimeFigureOut">
              <a:rPr lang="en-US" smtClean="0"/>
              <a:t>1/6/2026</a:t>
            </a:fld>
            <a:endParaRPr lang="en-US"/>
          </a:p>
        </p:txBody>
      </p:sp>
      <p:sp>
        <p:nvSpPr>
          <p:cNvPr id="5" name="Footer Placeholder 4">
            <a:extLst>
              <a:ext uri="{FF2B5EF4-FFF2-40B4-BE49-F238E27FC236}">
                <a16:creationId xmlns:a16="http://schemas.microsoft.com/office/drawing/2014/main" id="{81B4FE99-DDF0-3251-FB30-1A9C982BA2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2FDD3D-36AE-3F79-B7E5-1D53C0FE681B}"/>
              </a:ext>
            </a:extLst>
          </p:cNvPr>
          <p:cNvSpPr>
            <a:spLocks noGrp="1"/>
          </p:cNvSpPr>
          <p:nvPr>
            <p:ph type="sldNum" sz="quarter" idx="12"/>
          </p:nvPr>
        </p:nvSpPr>
        <p:spPr/>
        <p:txBody>
          <a:bodyPr/>
          <a:lstStyle/>
          <a:p>
            <a:fld id="{B51F336C-6426-4851-A40C-0C6D4605B375}" type="slidenum">
              <a:rPr lang="en-US" smtClean="0"/>
              <a:t>‹#›</a:t>
            </a:fld>
            <a:endParaRPr lang="en-US"/>
          </a:p>
        </p:txBody>
      </p:sp>
    </p:spTree>
    <p:extLst>
      <p:ext uri="{BB962C8B-B14F-4D97-AF65-F5344CB8AC3E}">
        <p14:creationId xmlns:p14="http://schemas.microsoft.com/office/powerpoint/2010/main" val="220174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179E9-A167-769A-5A39-7F18EAEB38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8202AD-0466-03CB-4633-F66367B391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C39396-DC81-F380-13DC-770D548635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B97025-7ADB-5021-5A1E-84DC6C954583}"/>
              </a:ext>
            </a:extLst>
          </p:cNvPr>
          <p:cNvSpPr>
            <a:spLocks noGrp="1"/>
          </p:cNvSpPr>
          <p:nvPr>
            <p:ph type="dt" sz="half" idx="10"/>
          </p:nvPr>
        </p:nvSpPr>
        <p:spPr/>
        <p:txBody>
          <a:bodyPr/>
          <a:lstStyle/>
          <a:p>
            <a:fld id="{B142F87D-81E9-440E-8001-28F354CF8F60}" type="datetimeFigureOut">
              <a:rPr lang="en-US" smtClean="0"/>
              <a:t>1/6/2026</a:t>
            </a:fld>
            <a:endParaRPr lang="en-US"/>
          </a:p>
        </p:txBody>
      </p:sp>
      <p:sp>
        <p:nvSpPr>
          <p:cNvPr id="6" name="Footer Placeholder 5">
            <a:extLst>
              <a:ext uri="{FF2B5EF4-FFF2-40B4-BE49-F238E27FC236}">
                <a16:creationId xmlns:a16="http://schemas.microsoft.com/office/drawing/2014/main" id="{9AFA6CAF-9E45-8E0D-2FEE-F828A7E32F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692A93-F31C-B3FD-1034-3EE4AB699DFD}"/>
              </a:ext>
            </a:extLst>
          </p:cNvPr>
          <p:cNvSpPr>
            <a:spLocks noGrp="1"/>
          </p:cNvSpPr>
          <p:nvPr>
            <p:ph type="sldNum" sz="quarter" idx="12"/>
          </p:nvPr>
        </p:nvSpPr>
        <p:spPr/>
        <p:txBody>
          <a:bodyPr/>
          <a:lstStyle/>
          <a:p>
            <a:fld id="{B51F336C-6426-4851-A40C-0C6D4605B375}" type="slidenum">
              <a:rPr lang="en-US" smtClean="0"/>
              <a:t>‹#›</a:t>
            </a:fld>
            <a:endParaRPr lang="en-US"/>
          </a:p>
        </p:txBody>
      </p:sp>
    </p:spTree>
    <p:extLst>
      <p:ext uri="{BB962C8B-B14F-4D97-AF65-F5344CB8AC3E}">
        <p14:creationId xmlns:p14="http://schemas.microsoft.com/office/powerpoint/2010/main" val="132016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40126-611E-9A4A-40B0-9F7D728962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447651-1099-A611-F5BE-1007D03D9E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BDE863-157B-B75F-02A9-9197A24F1D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E8F970-9591-1DE9-E5C4-46D6023E4B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1AC9E3-81F6-47F8-93DB-00C0D591AA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1013B-E3BC-E870-CC3B-F450A7995CE0}"/>
              </a:ext>
            </a:extLst>
          </p:cNvPr>
          <p:cNvSpPr>
            <a:spLocks noGrp="1"/>
          </p:cNvSpPr>
          <p:nvPr>
            <p:ph type="dt" sz="half" idx="10"/>
          </p:nvPr>
        </p:nvSpPr>
        <p:spPr/>
        <p:txBody>
          <a:bodyPr/>
          <a:lstStyle/>
          <a:p>
            <a:fld id="{B142F87D-81E9-440E-8001-28F354CF8F60}" type="datetimeFigureOut">
              <a:rPr lang="en-US" smtClean="0"/>
              <a:t>1/6/2026</a:t>
            </a:fld>
            <a:endParaRPr lang="en-US"/>
          </a:p>
        </p:txBody>
      </p:sp>
      <p:sp>
        <p:nvSpPr>
          <p:cNvPr id="8" name="Footer Placeholder 7">
            <a:extLst>
              <a:ext uri="{FF2B5EF4-FFF2-40B4-BE49-F238E27FC236}">
                <a16:creationId xmlns:a16="http://schemas.microsoft.com/office/drawing/2014/main" id="{81B06F06-60E4-530D-DC32-AEEB3CB193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957AF7-670D-4B0B-797E-7D0EFE6404E4}"/>
              </a:ext>
            </a:extLst>
          </p:cNvPr>
          <p:cNvSpPr>
            <a:spLocks noGrp="1"/>
          </p:cNvSpPr>
          <p:nvPr>
            <p:ph type="sldNum" sz="quarter" idx="12"/>
          </p:nvPr>
        </p:nvSpPr>
        <p:spPr/>
        <p:txBody>
          <a:bodyPr/>
          <a:lstStyle/>
          <a:p>
            <a:fld id="{B51F336C-6426-4851-A40C-0C6D4605B375}" type="slidenum">
              <a:rPr lang="en-US" smtClean="0"/>
              <a:t>‹#›</a:t>
            </a:fld>
            <a:endParaRPr lang="en-US"/>
          </a:p>
        </p:txBody>
      </p:sp>
    </p:spTree>
    <p:extLst>
      <p:ext uri="{BB962C8B-B14F-4D97-AF65-F5344CB8AC3E}">
        <p14:creationId xmlns:p14="http://schemas.microsoft.com/office/powerpoint/2010/main" val="79927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2D1DC-FE9B-59EB-F525-4E86700682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5EC1D9-6A5E-AAE4-7AE7-3CF2FDBDFDBB}"/>
              </a:ext>
            </a:extLst>
          </p:cNvPr>
          <p:cNvSpPr>
            <a:spLocks noGrp="1"/>
          </p:cNvSpPr>
          <p:nvPr>
            <p:ph type="dt" sz="half" idx="10"/>
          </p:nvPr>
        </p:nvSpPr>
        <p:spPr/>
        <p:txBody>
          <a:bodyPr/>
          <a:lstStyle/>
          <a:p>
            <a:fld id="{B142F87D-81E9-440E-8001-28F354CF8F60}" type="datetimeFigureOut">
              <a:rPr lang="en-US" smtClean="0"/>
              <a:t>1/6/2026</a:t>
            </a:fld>
            <a:endParaRPr lang="en-US"/>
          </a:p>
        </p:txBody>
      </p:sp>
      <p:sp>
        <p:nvSpPr>
          <p:cNvPr id="4" name="Footer Placeholder 3">
            <a:extLst>
              <a:ext uri="{FF2B5EF4-FFF2-40B4-BE49-F238E27FC236}">
                <a16:creationId xmlns:a16="http://schemas.microsoft.com/office/drawing/2014/main" id="{6B8EF892-1D12-50CD-4A7D-AF2A017E4D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647D50-1838-3EC3-F471-7E558E33F184}"/>
              </a:ext>
            </a:extLst>
          </p:cNvPr>
          <p:cNvSpPr>
            <a:spLocks noGrp="1"/>
          </p:cNvSpPr>
          <p:nvPr>
            <p:ph type="sldNum" sz="quarter" idx="12"/>
          </p:nvPr>
        </p:nvSpPr>
        <p:spPr/>
        <p:txBody>
          <a:bodyPr/>
          <a:lstStyle/>
          <a:p>
            <a:fld id="{B51F336C-6426-4851-A40C-0C6D4605B375}" type="slidenum">
              <a:rPr lang="en-US" smtClean="0"/>
              <a:t>‹#›</a:t>
            </a:fld>
            <a:endParaRPr lang="en-US"/>
          </a:p>
        </p:txBody>
      </p:sp>
    </p:spTree>
    <p:extLst>
      <p:ext uri="{BB962C8B-B14F-4D97-AF65-F5344CB8AC3E}">
        <p14:creationId xmlns:p14="http://schemas.microsoft.com/office/powerpoint/2010/main" val="2755932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EA1BD3-EBFA-82C4-EF27-06F028C6511B}"/>
              </a:ext>
            </a:extLst>
          </p:cNvPr>
          <p:cNvSpPr>
            <a:spLocks noGrp="1"/>
          </p:cNvSpPr>
          <p:nvPr>
            <p:ph type="dt" sz="half" idx="10"/>
          </p:nvPr>
        </p:nvSpPr>
        <p:spPr/>
        <p:txBody>
          <a:bodyPr/>
          <a:lstStyle/>
          <a:p>
            <a:fld id="{B142F87D-81E9-440E-8001-28F354CF8F60}" type="datetimeFigureOut">
              <a:rPr lang="en-US" smtClean="0"/>
              <a:t>1/6/2026</a:t>
            </a:fld>
            <a:endParaRPr lang="en-US"/>
          </a:p>
        </p:txBody>
      </p:sp>
      <p:sp>
        <p:nvSpPr>
          <p:cNvPr id="3" name="Footer Placeholder 2">
            <a:extLst>
              <a:ext uri="{FF2B5EF4-FFF2-40B4-BE49-F238E27FC236}">
                <a16:creationId xmlns:a16="http://schemas.microsoft.com/office/drawing/2014/main" id="{9435FF38-A514-FB76-F7BC-D41E1EFF21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3A1279-F7CE-B0F7-C352-41A643291427}"/>
              </a:ext>
            </a:extLst>
          </p:cNvPr>
          <p:cNvSpPr>
            <a:spLocks noGrp="1"/>
          </p:cNvSpPr>
          <p:nvPr>
            <p:ph type="sldNum" sz="quarter" idx="12"/>
          </p:nvPr>
        </p:nvSpPr>
        <p:spPr/>
        <p:txBody>
          <a:bodyPr/>
          <a:lstStyle/>
          <a:p>
            <a:fld id="{B51F336C-6426-4851-A40C-0C6D4605B375}" type="slidenum">
              <a:rPr lang="en-US" smtClean="0"/>
              <a:t>‹#›</a:t>
            </a:fld>
            <a:endParaRPr lang="en-US"/>
          </a:p>
        </p:txBody>
      </p:sp>
    </p:spTree>
    <p:extLst>
      <p:ext uri="{BB962C8B-B14F-4D97-AF65-F5344CB8AC3E}">
        <p14:creationId xmlns:p14="http://schemas.microsoft.com/office/powerpoint/2010/main" val="3842219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A663E-6D48-1FF7-792E-A65D059E6A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E34BCB-552E-63C9-CD6C-0B930ED02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8929F2-2D12-6DF0-543F-C1D06FE2A9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E53E69-9361-592C-3ADA-61A99189B58E}"/>
              </a:ext>
            </a:extLst>
          </p:cNvPr>
          <p:cNvSpPr>
            <a:spLocks noGrp="1"/>
          </p:cNvSpPr>
          <p:nvPr>
            <p:ph type="dt" sz="half" idx="10"/>
          </p:nvPr>
        </p:nvSpPr>
        <p:spPr/>
        <p:txBody>
          <a:bodyPr/>
          <a:lstStyle/>
          <a:p>
            <a:fld id="{B142F87D-81E9-440E-8001-28F354CF8F60}" type="datetimeFigureOut">
              <a:rPr lang="en-US" smtClean="0"/>
              <a:t>1/6/2026</a:t>
            </a:fld>
            <a:endParaRPr lang="en-US"/>
          </a:p>
        </p:txBody>
      </p:sp>
      <p:sp>
        <p:nvSpPr>
          <p:cNvPr id="6" name="Footer Placeholder 5">
            <a:extLst>
              <a:ext uri="{FF2B5EF4-FFF2-40B4-BE49-F238E27FC236}">
                <a16:creationId xmlns:a16="http://schemas.microsoft.com/office/drawing/2014/main" id="{C9FF9B5F-0CF4-44F8-0E84-A4DBF8D78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999E0E-B4A5-8E14-AF3F-6990E344F8A9}"/>
              </a:ext>
            </a:extLst>
          </p:cNvPr>
          <p:cNvSpPr>
            <a:spLocks noGrp="1"/>
          </p:cNvSpPr>
          <p:nvPr>
            <p:ph type="sldNum" sz="quarter" idx="12"/>
          </p:nvPr>
        </p:nvSpPr>
        <p:spPr/>
        <p:txBody>
          <a:bodyPr/>
          <a:lstStyle/>
          <a:p>
            <a:fld id="{B51F336C-6426-4851-A40C-0C6D4605B375}" type="slidenum">
              <a:rPr lang="en-US" smtClean="0"/>
              <a:t>‹#›</a:t>
            </a:fld>
            <a:endParaRPr lang="en-US"/>
          </a:p>
        </p:txBody>
      </p:sp>
    </p:spTree>
    <p:extLst>
      <p:ext uri="{BB962C8B-B14F-4D97-AF65-F5344CB8AC3E}">
        <p14:creationId xmlns:p14="http://schemas.microsoft.com/office/powerpoint/2010/main" val="389802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75C86-1F31-2228-6976-C50DA57818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1AC14D-33E4-A074-42BB-62B8966894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1F3839-6B7C-61BD-F35A-D1857C4D0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25D0E8-33A9-AA72-3B1F-03B3C36A3B27}"/>
              </a:ext>
            </a:extLst>
          </p:cNvPr>
          <p:cNvSpPr>
            <a:spLocks noGrp="1"/>
          </p:cNvSpPr>
          <p:nvPr>
            <p:ph type="dt" sz="half" idx="10"/>
          </p:nvPr>
        </p:nvSpPr>
        <p:spPr/>
        <p:txBody>
          <a:bodyPr/>
          <a:lstStyle/>
          <a:p>
            <a:fld id="{B142F87D-81E9-440E-8001-28F354CF8F60}" type="datetimeFigureOut">
              <a:rPr lang="en-US" smtClean="0"/>
              <a:t>1/6/2026</a:t>
            </a:fld>
            <a:endParaRPr lang="en-US"/>
          </a:p>
        </p:txBody>
      </p:sp>
      <p:sp>
        <p:nvSpPr>
          <p:cNvPr id="6" name="Footer Placeholder 5">
            <a:extLst>
              <a:ext uri="{FF2B5EF4-FFF2-40B4-BE49-F238E27FC236}">
                <a16:creationId xmlns:a16="http://schemas.microsoft.com/office/drawing/2014/main" id="{7F86F327-6C73-B362-B729-45AD89AE93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DA7BFD-C80B-9DC8-EBED-DDA2217B52A2}"/>
              </a:ext>
            </a:extLst>
          </p:cNvPr>
          <p:cNvSpPr>
            <a:spLocks noGrp="1"/>
          </p:cNvSpPr>
          <p:nvPr>
            <p:ph type="sldNum" sz="quarter" idx="12"/>
          </p:nvPr>
        </p:nvSpPr>
        <p:spPr/>
        <p:txBody>
          <a:bodyPr/>
          <a:lstStyle/>
          <a:p>
            <a:fld id="{B51F336C-6426-4851-A40C-0C6D4605B375}" type="slidenum">
              <a:rPr lang="en-US" smtClean="0"/>
              <a:t>‹#›</a:t>
            </a:fld>
            <a:endParaRPr lang="en-US"/>
          </a:p>
        </p:txBody>
      </p:sp>
    </p:spTree>
    <p:extLst>
      <p:ext uri="{BB962C8B-B14F-4D97-AF65-F5344CB8AC3E}">
        <p14:creationId xmlns:p14="http://schemas.microsoft.com/office/powerpoint/2010/main" val="2439373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F0F9">
            <a:alpha val="48627"/>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C5244-0D18-50D4-8966-3CCCEA8D85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A0E854-75B1-6EB6-2F8E-C410CA1C64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26D133-36A4-A94A-37AF-CAC8D960CC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42F87D-81E9-440E-8001-28F354CF8F60}" type="datetimeFigureOut">
              <a:rPr lang="en-US" smtClean="0"/>
              <a:t>1/6/2026</a:t>
            </a:fld>
            <a:endParaRPr lang="en-US"/>
          </a:p>
        </p:txBody>
      </p:sp>
      <p:sp>
        <p:nvSpPr>
          <p:cNvPr id="5" name="Footer Placeholder 4">
            <a:extLst>
              <a:ext uri="{FF2B5EF4-FFF2-40B4-BE49-F238E27FC236}">
                <a16:creationId xmlns:a16="http://schemas.microsoft.com/office/drawing/2014/main" id="{DD78A110-0D25-DB07-2B98-89EC555DC8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62EA964-3FF1-69E5-F6A1-2109F627C7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51F336C-6426-4851-A40C-0C6D4605B375}" type="slidenum">
              <a:rPr lang="en-US" smtClean="0"/>
              <a:t>‹#›</a:t>
            </a:fld>
            <a:endParaRPr lang="en-US"/>
          </a:p>
        </p:txBody>
      </p:sp>
    </p:spTree>
    <p:extLst>
      <p:ext uri="{BB962C8B-B14F-4D97-AF65-F5344CB8AC3E}">
        <p14:creationId xmlns:p14="http://schemas.microsoft.com/office/powerpoint/2010/main" val="4146628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etech-scrolltherm.com/" TargetMode="External"/><Relationship Id="rId2" Type="http://schemas.openxmlformats.org/officeDocument/2006/relationships/hyperlink" Target="mailto:Brad.mason.pe@cetech-scrolltherm.com"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F0F9">
            <a:alpha val="40000"/>
          </a:srgb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B1BE59-BF50-F00E-EA54-02C9F7F70035}"/>
              </a:ext>
            </a:extLst>
          </p:cNvPr>
          <p:cNvPicPr preferRelativeResize="0">
            <a:picLocks/>
          </p:cNvPicPr>
          <p:nvPr/>
        </p:nvPicPr>
        <p:blipFill>
          <a:blip r:embed="rId2">
            <a:alphaModFix amt="40000"/>
          </a:blip>
          <a:srcRect t="25805" b="4440"/>
          <a:stretch/>
        </p:blipFill>
        <p:spPr>
          <a:xfrm>
            <a:off x="1004313" y="1234995"/>
            <a:ext cx="10517125" cy="4547800"/>
          </a:xfrm>
          <a:prstGeom prst="rect">
            <a:avLst/>
          </a:prstGeom>
        </p:spPr>
      </p:pic>
      <p:sp>
        <p:nvSpPr>
          <p:cNvPr id="2" name="Title 1">
            <a:extLst>
              <a:ext uri="{FF2B5EF4-FFF2-40B4-BE49-F238E27FC236}">
                <a16:creationId xmlns:a16="http://schemas.microsoft.com/office/drawing/2014/main" id="{548F7CF3-F768-D4EE-C9C7-1EF50A94D60B}"/>
              </a:ext>
            </a:extLst>
          </p:cNvPr>
          <p:cNvSpPr>
            <a:spLocks noGrp="1" noChangeAspect="1"/>
          </p:cNvSpPr>
          <p:nvPr>
            <p:ph type="ctrTitle"/>
          </p:nvPr>
        </p:nvSpPr>
        <p:spPr>
          <a:xfrm>
            <a:off x="442762" y="1625600"/>
            <a:ext cx="11078677" cy="4157195"/>
          </a:xfrm>
        </p:spPr>
        <p:txBody>
          <a:bodyPr>
            <a:noAutofit/>
          </a:bodyPr>
          <a:lstStyle/>
          <a:p>
            <a:pPr>
              <a:lnSpc>
                <a:spcPct val="150000"/>
              </a:lnSpc>
              <a:spcBef>
                <a:spcPts val="1200"/>
              </a:spcBef>
              <a:spcAft>
                <a:spcPts val="1200"/>
              </a:spcAft>
            </a:pPr>
            <a:r>
              <a:rPr lang="en-US" sz="4400" b="1" dirty="0">
                <a:solidFill>
                  <a:srgbClr val="002060"/>
                </a:solidFill>
                <a:latin typeface="Arial" panose="020B0604020202020204" pitchFamily="34" charset="0"/>
                <a:ea typeface="Arial" panose="020B0604020202020204" pitchFamily="34" charset="0"/>
                <a:cs typeface="Arial" panose="020B0604020202020204" pitchFamily="34" charset="0"/>
              </a:rPr>
              <a:t>ScrollTherm</a:t>
            </a:r>
            <a:r>
              <a:rPr lang="en-US" sz="4000" b="1" baseline="30000" dirty="0">
                <a:solidFill>
                  <a:srgbClr val="002060"/>
                </a:solidFill>
                <a:latin typeface="Arial" panose="020B0604020202020204" pitchFamily="34" charset="0"/>
                <a:ea typeface="Arial" panose="020B0604020202020204" pitchFamily="34" charset="0"/>
                <a:cs typeface="Arial" panose="020B0604020202020204" pitchFamily="34" charset="0"/>
              </a:rPr>
              <a:t>®</a:t>
            </a:r>
            <a:r>
              <a:rPr lang="en-US" sz="4000" b="1" dirty="0">
                <a:solidFill>
                  <a:srgbClr val="002060"/>
                </a:solidFill>
                <a:latin typeface="Arial" panose="020B0604020202020204" pitchFamily="34" charset="0"/>
                <a:ea typeface="Arial" panose="020B0604020202020204" pitchFamily="34" charset="0"/>
                <a:cs typeface="Arial" panose="020B0604020202020204" pitchFamily="34" charset="0"/>
              </a:rPr>
              <a:t> </a:t>
            </a:r>
            <a:br>
              <a:rPr lang="en-US" sz="4000" b="1" dirty="0">
                <a:solidFill>
                  <a:srgbClr val="002060"/>
                </a:solidFill>
                <a:latin typeface="Arial" panose="020B0604020202020204" pitchFamily="34" charset="0"/>
                <a:ea typeface="Arial" panose="020B0604020202020204" pitchFamily="34" charset="0"/>
                <a:cs typeface="Arial" panose="020B0604020202020204" pitchFamily="34" charset="0"/>
              </a:rPr>
            </a:br>
            <a:r>
              <a:rPr lang="en-US" sz="3200" b="1" dirty="0">
                <a:solidFill>
                  <a:srgbClr val="002060"/>
                </a:solidFill>
                <a:latin typeface="Arial" panose="020B0604020202020204" pitchFamily="34" charset="0"/>
                <a:ea typeface="Arial" panose="020B0604020202020204" pitchFamily="34" charset="0"/>
                <a:cs typeface="Arial" panose="020B0604020202020204" pitchFamily="34" charset="0"/>
              </a:rPr>
              <a:t>Thermal Treatment Process for</a:t>
            </a:r>
            <a:br>
              <a:rPr lang="en-US" sz="4000" b="1" dirty="0">
                <a:solidFill>
                  <a:srgbClr val="002060"/>
                </a:solidFill>
                <a:latin typeface="Arial" panose="020B0604020202020204" pitchFamily="34" charset="0"/>
                <a:ea typeface="Arial" panose="020B0604020202020204" pitchFamily="34" charset="0"/>
                <a:cs typeface="Arial" panose="020B0604020202020204" pitchFamily="34" charset="0"/>
              </a:rPr>
            </a:br>
            <a:r>
              <a:rPr lang="en-US" sz="4000" b="1" dirty="0">
                <a:solidFill>
                  <a:srgbClr val="002060"/>
                </a:solidFill>
                <a:latin typeface="Arial" panose="020B0604020202020204" pitchFamily="34" charset="0"/>
                <a:ea typeface="Arial" panose="020B0604020202020204" pitchFamily="34" charset="0"/>
                <a:cs typeface="Arial" panose="020B0604020202020204" pitchFamily="34" charset="0"/>
              </a:rPr>
              <a:t>CANDU Ion Exchange Resins</a:t>
            </a:r>
            <a:br>
              <a:rPr lang="en-US" sz="4000" b="1" dirty="0">
                <a:latin typeface="Arial" panose="020B0604020202020204" pitchFamily="34" charset="0"/>
                <a:ea typeface="Arial" panose="020B0604020202020204" pitchFamily="34" charset="0"/>
                <a:cs typeface="Arial" panose="020B0604020202020204" pitchFamily="34" charset="0"/>
              </a:rPr>
            </a:br>
            <a:endParaRPr lang="en-US" sz="4000" dirty="0"/>
          </a:p>
        </p:txBody>
      </p:sp>
      <p:sp>
        <p:nvSpPr>
          <p:cNvPr id="3" name="Subtitle 2">
            <a:extLst>
              <a:ext uri="{FF2B5EF4-FFF2-40B4-BE49-F238E27FC236}">
                <a16:creationId xmlns:a16="http://schemas.microsoft.com/office/drawing/2014/main" id="{934BFF71-4A65-4DE5-EB3D-1E71FADD430F}"/>
              </a:ext>
            </a:extLst>
          </p:cNvPr>
          <p:cNvSpPr>
            <a:spLocks noGrp="1"/>
          </p:cNvSpPr>
          <p:nvPr>
            <p:ph type="subTitle" idx="1"/>
          </p:nvPr>
        </p:nvSpPr>
        <p:spPr>
          <a:xfrm>
            <a:off x="442762" y="5969312"/>
            <a:ext cx="11444438" cy="567215"/>
          </a:xfrm>
        </p:spPr>
        <p:txBody>
          <a:bodyPr/>
          <a:lstStyle/>
          <a:p>
            <a:pPr>
              <a:lnSpc>
                <a:spcPct val="115000"/>
              </a:lnSpc>
              <a:spcBef>
                <a:spcPts val="0"/>
              </a:spcBef>
            </a:pPr>
            <a:r>
              <a:rPr lang="en-US" sz="2000" dirty="0">
                <a:solidFill>
                  <a:srgbClr val="1251AE"/>
                </a:solidFill>
                <a:latin typeface="Arial Rounded MT Bold" panose="020F0704030504030204" pitchFamily="34" charset="0"/>
                <a:ea typeface="Calibri" panose="020F0502020204030204" pitchFamily="34" charset="0"/>
                <a:cs typeface="Times New Roman" panose="02020603050405020304" pitchFamily="18" charset="0"/>
              </a:rPr>
              <a:t>CEtech</a:t>
            </a:r>
            <a:r>
              <a:rPr lang="en-US" sz="1800" dirty="0">
                <a:solidFill>
                  <a:srgbClr val="1251AE"/>
                </a:solidFill>
                <a:latin typeface="Arial Rounded MT Bold" panose="020F0704030504030204" pitchFamily="34" charset="0"/>
                <a:ea typeface="Calibri" panose="020F0502020204030204" pitchFamily="34" charset="0"/>
                <a:cs typeface="Times New Roman" panose="02020603050405020304" pitchFamily="18" charset="0"/>
              </a:rPr>
              <a:t> </a:t>
            </a:r>
            <a:r>
              <a:rPr lang="en-US" sz="1400" dirty="0">
                <a:solidFill>
                  <a:srgbClr val="1251AE"/>
                </a:solidFill>
                <a:latin typeface="Arial Rounded MT Bold" panose="020F0704030504030204" pitchFamily="34" charset="0"/>
                <a:ea typeface="Calibri" panose="020F0502020204030204" pitchFamily="34" charset="0"/>
                <a:cs typeface="Times New Roman" panose="02020603050405020304" pitchFamily="18" charset="0"/>
              </a:rPr>
              <a:t>LLC    </a:t>
            </a:r>
            <a:r>
              <a:rPr lang="en-US" sz="1800" dirty="0">
                <a:latin typeface="Arial" panose="020B0604020202020204" pitchFamily="34" charset="0"/>
                <a:ea typeface="Calibri" panose="020F0502020204030204" pitchFamily="34" charset="0"/>
                <a:cs typeface="Arial" panose="020B0604020202020204" pitchFamily="34" charset="0"/>
              </a:rPr>
              <a:t>Consulting, Engineering, and Technology Development – Patents Pending</a:t>
            </a:r>
            <a:endParaRPr lang="en-US" sz="1800" b="1" dirty="0">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5EDF26A1-2F04-7EE7-260B-AFC7C54D1A8B}"/>
              </a:ext>
            </a:extLst>
          </p:cNvPr>
          <p:cNvSpPr txBox="1"/>
          <p:nvPr/>
        </p:nvSpPr>
        <p:spPr>
          <a:xfrm>
            <a:off x="895150" y="481263"/>
            <a:ext cx="3599848" cy="753732"/>
          </a:xfrm>
          <a:prstGeom prst="rect">
            <a:avLst/>
          </a:prstGeom>
          <a:noFill/>
        </p:spPr>
        <p:txBody>
          <a:bodyPr wrap="square" rtlCol="0">
            <a:spAutoFit/>
          </a:bodyPr>
          <a:lstStyle/>
          <a:p>
            <a:pPr>
              <a:lnSpc>
                <a:spcPct val="115000"/>
              </a:lnSpc>
            </a:pPr>
            <a:r>
              <a:rPr lang="en-US" sz="4000" dirty="0">
                <a:solidFill>
                  <a:srgbClr val="1251AE"/>
                </a:solidFill>
                <a:latin typeface="Arial Rounded MT Bold" panose="020F0704030504030204" pitchFamily="34" charset="0"/>
                <a:ea typeface="Calibri" panose="020F0502020204030204" pitchFamily="34" charset="0"/>
                <a:cs typeface="Times New Roman" panose="02020603050405020304" pitchFamily="18" charset="0"/>
              </a:rPr>
              <a:t>CEtech </a:t>
            </a:r>
            <a:r>
              <a:rPr lang="en-US" sz="2800" dirty="0">
                <a:solidFill>
                  <a:srgbClr val="1251AE"/>
                </a:solidFill>
                <a:latin typeface="Arial Rounded MT Bold" panose="020F0704030504030204" pitchFamily="34" charset="0"/>
                <a:ea typeface="Calibri" panose="020F0502020204030204" pitchFamily="34" charset="0"/>
                <a:cs typeface="Times New Roman" panose="02020603050405020304" pitchFamily="18" charset="0"/>
              </a:rPr>
              <a:t>LLC</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0423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4860C0-DD70-86DC-F7DE-E5ACBC9DEA76}"/>
              </a:ext>
            </a:extLst>
          </p:cNvPr>
          <p:cNvSpPr txBox="1">
            <a:spLocks noGrp="1"/>
          </p:cNvSpPr>
          <p:nvPr>
            <p:ph type="title"/>
          </p:nvPr>
        </p:nvSpPr>
        <p:spPr>
          <a:xfrm>
            <a:off x="838200" y="365125"/>
            <a:ext cx="10515600" cy="1325563"/>
          </a:xfrm>
          <a:prstGeom prst="rect">
            <a:avLst/>
          </a:prstGeom>
          <a:noFill/>
        </p:spPr>
        <p:txBody>
          <a:bodyPr wrap="square" rtlCol="0">
            <a:spAutoFit/>
          </a:bodyPr>
          <a:lstStyle/>
          <a:p>
            <a:pPr>
              <a:lnSpc>
                <a:spcPct val="115000"/>
              </a:lnSpc>
            </a:pPr>
            <a:r>
              <a:rPr lang="en-US" sz="4000" dirty="0">
                <a:solidFill>
                  <a:srgbClr val="1251AE"/>
                </a:solidFill>
                <a:latin typeface="Arial Rounded MT Bold" panose="020F0704030504030204" pitchFamily="34" charset="0"/>
                <a:ea typeface="Calibri" panose="020F0502020204030204" pitchFamily="34" charset="0"/>
                <a:cs typeface="Times New Roman" panose="02020603050405020304" pitchFamily="18" charset="0"/>
              </a:rPr>
              <a:t>CEtech </a:t>
            </a:r>
            <a:r>
              <a:rPr lang="en-US" sz="2800" dirty="0">
                <a:solidFill>
                  <a:srgbClr val="1251AE"/>
                </a:solidFill>
                <a:latin typeface="Arial Rounded MT Bold" panose="020F0704030504030204" pitchFamily="34" charset="0"/>
                <a:ea typeface="Calibri" panose="020F0502020204030204" pitchFamily="34" charset="0"/>
                <a:cs typeface="Times New Roman" panose="02020603050405020304" pitchFamily="18" charset="0"/>
              </a:rPr>
              <a:t>LLC</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A3518D7-8AA1-0B80-09EE-5AC3F4B97447}"/>
              </a:ext>
            </a:extLst>
          </p:cNvPr>
          <p:cNvSpPr txBox="1"/>
          <p:nvPr/>
        </p:nvSpPr>
        <p:spPr>
          <a:xfrm>
            <a:off x="838200" y="1561929"/>
            <a:ext cx="10752668" cy="3724096"/>
          </a:xfrm>
          <a:prstGeom prst="rect">
            <a:avLst/>
          </a:prstGeom>
          <a:noFill/>
        </p:spPr>
        <p:txBody>
          <a:bodyPr wrap="square" rtlCol="0">
            <a:spAutoFit/>
          </a:bodyPr>
          <a:lstStyle/>
          <a:p>
            <a:pPr marL="55562" lvl="1">
              <a:spcBef>
                <a:spcPts val="600"/>
              </a:spcBef>
              <a:spcAft>
                <a:spcPts val="600"/>
              </a:spcAft>
            </a:pPr>
            <a:r>
              <a:rPr lang="en-US" dirty="0">
                <a:latin typeface="Arial" panose="020B0604020202020204" pitchFamily="34" charset="0"/>
                <a:cs typeface="Arial" panose="020B0604020202020204" pitchFamily="34" charset="0"/>
              </a:rPr>
              <a:t>Please contact CEtech for detailed technical information on ScrollTherm treatment of CANDU ion exchange resins presented herein.</a:t>
            </a:r>
          </a:p>
          <a:p>
            <a:pPr marL="55562" lvl="1">
              <a:spcBef>
                <a:spcPts val="600"/>
              </a:spcBef>
              <a:spcAft>
                <a:spcPts val="600"/>
              </a:spcAft>
            </a:pPr>
            <a:endParaRPr lang="en-US" dirty="0">
              <a:latin typeface="Arial" panose="020B0604020202020204" pitchFamily="34" charset="0"/>
              <a:cs typeface="Arial" panose="020B0604020202020204" pitchFamily="34" charset="0"/>
            </a:endParaRPr>
          </a:p>
          <a:p>
            <a:pPr marL="55562" lvl="1">
              <a:spcBef>
                <a:spcPts val="300"/>
              </a:spcBef>
              <a:spcAft>
                <a:spcPts val="300"/>
              </a:spcAft>
            </a:pPr>
            <a:r>
              <a:rPr lang="en-US" sz="2000" dirty="0">
                <a:solidFill>
                  <a:schemeClr val="tx2">
                    <a:lumMod val="75000"/>
                    <a:lumOff val="25000"/>
                  </a:schemeClr>
                </a:solidFill>
                <a:latin typeface="Arial Rounded MT Bold" panose="020F0704030504030204" pitchFamily="34" charset="0"/>
                <a:cs typeface="Arial" panose="020B0604020202020204" pitchFamily="34" charset="0"/>
              </a:rPr>
              <a:t>CEtech </a:t>
            </a:r>
            <a:r>
              <a:rPr lang="en-US" sz="1600" dirty="0">
                <a:solidFill>
                  <a:schemeClr val="tx2">
                    <a:lumMod val="75000"/>
                    <a:lumOff val="25000"/>
                  </a:schemeClr>
                </a:solidFill>
                <a:latin typeface="Arial Rounded MT Bold" panose="020F0704030504030204" pitchFamily="34" charset="0"/>
                <a:cs typeface="Arial" panose="020B0604020202020204" pitchFamily="34" charset="0"/>
              </a:rPr>
              <a:t>LLC</a:t>
            </a:r>
          </a:p>
          <a:p>
            <a:pPr marL="55562" lvl="1">
              <a:spcBef>
                <a:spcPts val="300"/>
              </a:spcBef>
              <a:spcAft>
                <a:spcPts val="300"/>
              </a:spcAft>
            </a:pPr>
            <a:r>
              <a:rPr lang="en-US" dirty="0">
                <a:latin typeface="Arial" panose="020B0604020202020204" pitchFamily="34" charset="0"/>
                <a:cs typeface="Arial" panose="020B0604020202020204" pitchFamily="34" charset="0"/>
              </a:rPr>
              <a:t>Brad Mason, P.E.</a:t>
            </a:r>
          </a:p>
          <a:p>
            <a:pPr marL="55562" lvl="1">
              <a:spcBef>
                <a:spcPts val="300"/>
              </a:spcBef>
              <a:spcAft>
                <a:spcPts val="300"/>
              </a:spcAft>
            </a:pPr>
            <a:r>
              <a:rPr lang="en-US" dirty="0">
                <a:latin typeface="Arial" panose="020B0604020202020204" pitchFamily="34" charset="0"/>
                <a:cs typeface="Arial" panose="020B0604020202020204" pitchFamily="34" charset="0"/>
              </a:rPr>
              <a:t>Director Technology</a:t>
            </a:r>
          </a:p>
          <a:p>
            <a:pPr marL="55562" lvl="1">
              <a:spcBef>
                <a:spcPts val="300"/>
              </a:spcBef>
              <a:spcAft>
                <a:spcPts val="300"/>
              </a:spcAft>
            </a:pPr>
            <a:r>
              <a:rPr lang="en-US" dirty="0">
                <a:latin typeface="Arial" panose="020B0604020202020204" pitchFamily="34" charset="0"/>
                <a:cs typeface="Arial" panose="020B0604020202020204" pitchFamily="34" charset="0"/>
                <a:hlinkClick r:id="rId2"/>
              </a:rPr>
              <a:t>brad.mason.pe@cetech-scrolltherm.com</a:t>
            </a:r>
            <a:endParaRPr lang="en-US" dirty="0">
              <a:latin typeface="Arial" panose="020B0604020202020204" pitchFamily="34" charset="0"/>
              <a:cs typeface="Arial" panose="020B0604020202020204" pitchFamily="34" charset="0"/>
            </a:endParaRPr>
          </a:p>
          <a:p>
            <a:pPr marL="55562" lvl="1">
              <a:spcBef>
                <a:spcPts val="300"/>
              </a:spcBef>
              <a:spcAft>
                <a:spcPts val="300"/>
              </a:spcAft>
            </a:pPr>
            <a:r>
              <a:rPr lang="en-US" dirty="0">
                <a:latin typeface="Arial" panose="020B0604020202020204" pitchFamily="34" charset="0"/>
                <a:cs typeface="Arial" panose="020B0604020202020204" pitchFamily="34" charset="0"/>
              </a:rPr>
              <a:t>+1 (509) 537-6529</a:t>
            </a:r>
          </a:p>
          <a:p>
            <a:pPr marL="55562" lvl="1">
              <a:spcBef>
                <a:spcPts val="300"/>
              </a:spcBef>
              <a:spcAft>
                <a:spcPts val="300"/>
              </a:spcAft>
            </a:pPr>
            <a:r>
              <a:rPr lang="en-US" dirty="0">
                <a:latin typeface="Arial" panose="020B0604020202020204" pitchFamily="34" charset="0"/>
                <a:cs typeface="Arial" panose="020B0604020202020204" pitchFamily="34" charset="0"/>
                <a:hlinkClick r:id="rId3"/>
              </a:rPr>
              <a:t>https://www.cetech-scrolltherm.com</a:t>
            </a:r>
            <a:endParaRPr lang="en-US" dirty="0">
              <a:latin typeface="Arial" panose="020B0604020202020204" pitchFamily="34" charset="0"/>
              <a:cs typeface="Arial" panose="020B0604020202020204" pitchFamily="34" charset="0"/>
            </a:endParaRPr>
          </a:p>
          <a:p>
            <a:pPr lvl="1" indent="-401638">
              <a:spcBef>
                <a:spcPts val="600"/>
              </a:spcBef>
              <a:spcAft>
                <a:spcPts val="600"/>
              </a:spcAft>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BC5C966-C387-6138-7D42-C40C3B582046}"/>
              </a:ext>
            </a:extLst>
          </p:cNvPr>
          <p:cNvSpPr txBox="1"/>
          <p:nvPr/>
        </p:nvSpPr>
        <p:spPr>
          <a:xfrm>
            <a:off x="11167946" y="6036393"/>
            <a:ext cx="89581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10</a:t>
            </a:r>
          </a:p>
        </p:txBody>
      </p:sp>
    </p:spTree>
    <p:extLst>
      <p:ext uri="{BB962C8B-B14F-4D97-AF65-F5344CB8AC3E}">
        <p14:creationId xmlns:p14="http://schemas.microsoft.com/office/powerpoint/2010/main" val="201217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3D8D-BFE8-685B-AF2B-0D69AB27EC36}"/>
              </a:ext>
            </a:extLst>
          </p:cNvPr>
          <p:cNvSpPr>
            <a:spLocks noGrp="1"/>
          </p:cNvSpPr>
          <p:nvPr>
            <p:ph type="title"/>
          </p:nvPr>
        </p:nvSpPr>
        <p:spPr>
          <a:xfrm>
            <a:off x="652346" y="242156"/>
            <a:ext cx="10515600" cy="875899"/>
          </a:xfrm>
        </p:spPr>
        <p:txBody>
          <a:bodyPr>
            <a:normAutofit/>
          </a:bodyPr>
          <a:lstStyle/>
          <a:p>
            <a:r>
              <a:rPr lang="en-US" sz="2800" b="1" dirty="0">
                <a:solidFill>
                  <a:srgbClr val="002060"/>
                </a:solidFill>
                <a:latin typeface="Arial" panose="020B0604020202020204" pitchFamily="34" charset="0"/>
                <a:cs typeface="Arial" panose="020B0604020202020204" pitchFamily="34" charset="0"/>
              </a:rPr>
              <a:t>ScrollTherm Process – CANDU IER Overview</a:t>
            </a:r>
          </a:p>
        </p:txBody>
      </p:sp>
      <p:sp>
        <p:nvSpPr>
          <p:cNvPr id="6" name="TextBox 5">
            <a:extLst>
              <a:ext uri="{FF2B5EF4-FFF2-40B4-BE49-F238E27FC236}">
                <a16:creationId xmlns:a16="http://schemas.microsoft.com/office/drawing/2014/main" id="{1F50F02B-B27C-A769-D6A6-9832510C7968}"/>
              </a:ext>
            </a:extLst>
          </p:cNvPr>
          <p:cNvSpPr txBox="1"/>
          <p:nvPr/>
        </p:nvSpPr>
        <p:spPr>
          <a:xfrm>
            <a:off x="272787" y="1281655"/>
            <a:ext cx="11790974" cy="4462760"/>
          </a:xfrm>
          <a:prstGeom prst="rect">
            <a:avLst/>
          </a:prstGeom>
          <a:noFill/>
        </p:spPr>
        <p:txBody>
          <a:bodyPr wrap="square" rtlCol="0">
            <a:spAutoFit/>
          </a:bodyPr>
          <a:lstStyle/>
          <a:p>
            <a:pPr lvl="1" indent="-401638">
              <a:spcBef>
                <a:spcPts val="600"/>
              </a:spcBef>
              <a:spcAft>
                <a:spcPts val="600"/>
              </a:spcAft>
              <a:buFont typeface="Courier New" panose="02070309020205020404" pitchFamily="49" charset="0"/>
              <a:buChar char="o"/>
            </a:pPr>
            <a:r>
              <a:rPr lang="en-US" sz="2000" dirty="0">
                <a:latin typeface="Arial" panose="020B0604020202020204" pitchFamily="34" charset="0"/>
                <a:cs typeface="Arial" panose="020B0604020202020204" pitchFamily="34" charset="0"/>
              </a:rPr>
              <a:t>Purpose of Ion Exchange Resin (IER) treatment</a:t>
            </a:r>
          </a:p>
          <a:p>
            <a:pPr lvl="2" indent="-401638">
              <a:spcBef>
                <a:spcPts val="600"/>
              </a:spcBef>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Gasify the resin polymer structure via non-oxidative pyrolysis (400 to 550˚C gasification) thereby separating and concentrating the resultant non-volatile inorganics (including almost all radionuclides).</a:t>
            </a:r>
          </a:p>
          <a:p>
            <a:pPr lvl="2" indent="-401638">
              <a:spcBef>
                <a:spcPts val="600"/>
              </a:spcBef>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Volume reduction target:  &gt;5x  (treated resin residues [RR] &lt;1/5</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pretreatment IER volume)</a:t>
            </a:r>
          </a:p>
          <a:p>
            <a:pPr lvl="2" indent="-401638">
              <a:spcBef>
                <a:spcPts val="600"/>
              </a:spcBef>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Separate and stabilize </a:t>
            </a:r>
            <a:r>
              <a:rPr lang="en-US" baseline="30000" dirty="0">
                <a:latin typeface="Arial" panose="020B0604020202020204" pitchFamily="34" charset="0"/>
                <a:cs typeface="Arial" panose="020B0604020202020204" pitchFamily="34" charset="0"/>
              </a:rPr>
              <a:t>14</a:t>
            </a:r>
            <a:r>
              <a:rPr lang="en-US" dirty="0">
                <a:latin typeface="Arial" panose="020B0604020202020204" pitchFamily="34" charset="0"/>
                <a:cs typeface="Arial" panose="020B0604020202020204" pitchFamily="34" charset="0"/>
              </a:rPr>
              <a:t>C, </a:t>
            </a:r>
            <a:r>
              <a:rPr lang="en-US" baseline="30000" dirty="0">
                <a:latin typeface="Arial" panose="020B0604020202020204" pitchFamily="34" charset="0"/>
                <a:cs typeface="Arial" panose="020B0604020202020204" pitchFamily="34" charset="0"/>
              </a:rPr>
              <a:t>36</a:t>
            </a:r>
            <a:r>
              <a:rPr lang="en-US" dirty="0">
                <a:latin typeface="Arial" panose="020B0604020202020204" pitchFamily="34" charset="0"/>
                <a:cs typeface="Arial" panose="020B0604020202020204" pitchFamily="34" charset="0"/>
              </a:rPr>
              <a:t>Cl, and </a:t>
            </a:r>
            <a:r>
              <a:rPr lang="en-US" baseline="30000" dirty="0">
                <a:latin typeface="Arial" panose="020B0604020202020204" pitchFamily="34" charset="0"/>
                <a:cs typeface="Arial" panose="020B0604020202020204" pitchFamily="34" charset="0"/>
              </a:rPr>
              <a:t>129</a:t>
            </a:r>
            <a:r>
              <a:rPr lang="en-US" dirty="0">
                <a:latin typeface="Arial" panose="020B0604020202020204" pitchFamily="34" charset="0"/>
                <a:cs typeface="Arial" panose="020B0604020202020204" pitchFamily="34" charset="0"/>
              </a:rPr>
              <a:t>I as water insoluble minerals: </a:t>
            </a:r>
            <a:r>
              <a:rPr lang="en-US" baseline="30000" dirty="0">
                <a:latin typeface="Arial" panose="020B0604020202020204" pitchFamily="34" charset="0"/>
                <a:cs typeface="Arial" panose="020B0604020202020204" pitchFamily="34" charset="0"/>
              </a:rPr>
              <a:t>14</a:t>
            </a:r>
            <a:r>
              <a:rPr lang="en-US" dirty="0">
                <a:latin typeface="Arial" panose="020B0604020202020204" pitchFamily="34" charset="0"/>
                <a:cs typeface="Arial" panose="020B0604020202020204" pitchFamily="34" charset="0"/>
              </a:rPr>
              <a:t>C as CaCO</a:t>
            </a:r>
            <a:r>
              <a:rPr lang="en-US" baseline="-10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a:t>
            </a:r>
            <a:r>
              <a:rPr lang="en-US" baseline="30000" dirty="0">
                <a:latin typeface="Arial" panose="020B0604020202020204" pitchFamily="34" charset="0"/>
                <a:cs typeface="Arial" panose="020B0604020202020204" pitchFamily="34" charset="0"/>
              </a:rPr>
              <a:t>129</a:t>
            </a:r>
            <a:r>
              <a:rPr lang="en-US" dirty="0">
                <a:latin typeface="Arial" panose="020B0604020202020204" pitchFamily="34" charset="0"/>
                <a:cs typeface="Arial" panose="020B0604020202020204" pitchFamily="34" charset="0"/>
              </a:rPr>
              <a:t>I as  Ag</a:t>
            </a:r>
            <a:r>
              <a:rPr lang="en-US" baseline="30000" dirty="0">
                <a:latin typeface="Arial" panose="020B0604020202020204" pitchFamily="34" charset="0"/>
                <a:cs typeface="Arial" panose="020B0604020202020204" pitchFamily="34" charset="0"/>
              </a:rPr>
              <a:t>129</a:t>
            </a:r>
            <a:r>
              <a:rPr lang="en-US" dirty="0">
                <a:latin typeface="Arial" panose="020B0604020202020204" pitchFamily="34" charset="0"/>
                <a:cs typeface="Arial" panose="020B0604020202020204" pitchFamily="34" charset="0"/>
              </a:rPr>
              <a:t>I, and </a:t>
            </a:r>
            <a:r>
              <a:rPr lang="en-US" baseline="30000" dirty="0">
                <a:latin typeface="Arial" panose="020B0604020202020204" pitchFamily="34" charset="0"/>
                <a:cs typeface="Arial" panose="020B0604020202020204" pitchFamily="34" charset="0"/>
              </a:rPr>
              <a:t>36</a:t>
            </a:r>
            <a:r>
              <a:rPr lang="en-US" dirty="0">
                <a:latin typeface="Arial" panose="020B0604020202020204" pitchFamily="34" charset="0"/>
                <a:cs typeface="Arial" panose="020B0604020202020204" pitchFamily="34" charset="0"/>
              </a:rPr>
              <a:t>Cl as Ag</a:t>
            </a:r>
            <a:r>
              <a:rPr lang="en-US" baseline="30000" dirty="0">
                <a:latin typeface="Arial" panose="020B0604020202020204" pitchFamily="34" charset="0"/>
                <a:cs typeface="Arial" panose="020B0604020202020204" pitchFamily="34" charset="0"/>
              </a:rPr>
              <a:t>36</a:t>
            </a:r>
            <a:r>
              <a:rPr lang="en-US" dirty="0">
                <a:latin typeface="Arial" panose="020B0604020202020204" pitchFamily="34" charset="0"/>
                <a:cs typeface="Arial" panose="020B0604020202020204" pitchFamily="34" charset="0"/>
              </a:rPr>
              <a:t>Cl. </a:t>
            </a:r>
          </a:p>
          <a:p>
            <a:pPr lvl="2" indent="-401638">
              <a:spcBef>
                <a:spcPts val="600"/>
              </a:spcBef>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Solidify and dispose of Ca</a:t>
            </a:r>
            <a:r>
              <a:rPr lang="en-US" baseline="30000" dirty="0">
                <a:latin typeface="Arial" panose="020B0604020202020204" pitchFamily="34" charset="0"/>
                <a:cs typeface="Arial" panose="020B0604020202020204" pitchFamily="34" charset="0"/>
              </a:rPr>
              <a:t>14</a:t>
            </a:r>
            <a:r>
              <a:rPr lang="en-US" dirty="0">
                <a:latin typeface="Arial" panose="020B0604020202020204" pitchFamily="34" charset="0"/>
                <a:cs typeface="Arial" panose="020B0604020202020204" pitchFamily="34" charset="0"/>
              </a:rPr>
              <a:t>CO</a:t>
            </a:r>
            <a:r>
              <a:rPr lang="en-US" baseline="-10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Ag</a:t>
            </a:r>
            <a:r>
              <a:rPr lang="en-US" baseline="30000" dirty="0">
                <a:latin typeface="Arial" panose="020B0604020202020204" pitchFamily="34" charset="0"/>
                <a:cs typeface="Arial" panose="020B0604020202020204" pitchFamily="34" charset="0"/>
              </a:rPr>
              <a:t>129</a:t>
            </a:r>
            <a:r>
              <a:rPr lang="en-US" dirty="0">
                <a:latin typeface="Arial" panose="020B0604020202020204" pitchFamily="34" charset="0"/>
                <a:cs typeface="Arial" panose="020B0604020202020204" pitchFamily="34" charset="0"/>
              </a:rPr>
              <a:t>I, and Ag</a:t>
            </a:r>
            <a:r>
              <a:rPr lang="en-US" baseline="30000" dirty="0">
                <a:latin typeface="Arial" panose="020B0604020202020204" pitchFamily="34" charset="0"/>
                <a:cs typeface="Arial" panose="020B0604020202020204" pitchFamily="34" charset="0"/>
              </a:rPr>
              <a:t>36</a:t>
            </a:r>
            <a:r>
              <a:rPr lang="en-US" dirty="0">
                <a:latin typeface="Arial" panose="020B0604020202020204" pitchFamily="34" charset="0"/>
                <a:cs typeface="Arial" panose="020B0604020202020204" pitchFamily="34" charset="0"/>
              </a:rPr>
              <a:t>Cl</a:t>
            </a:r>
            <a:r>
              <a:rPr lang="en-US" baseline="-25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separately or combined with resin residues.</a:t>
            </a:r>
          </a:p>
          <a:p>
            <a:pPr lvl="1" indent="-401638">
              <a:spcBef>
                <a:spcPts val="600"/>
              </a:spcBef>
              <a:spcAft>
                <a:spcPts val="600"/>
              </a:spcAft>
              <a:buFont typeface="Courier New" panose="02070309020205020404" pitchFamily="49" charset="0"/>
              <a:buChar char="o"/>
            </a:pPr>
            <a:r>
              <a:rPr lang="en-US" sz="2000" dirty="0">
                <a:latin typeface="Arial" panose="020B0604020202020204" pitchFamily="34" charset="0"/>
                <a:cs typeface="Arial" panose="020B0604020202020204" pitchFamily="34" charset="0"/>
              </a:rPr>
              <a:t>Treatment throughput per ScrollTherm unit (STV): up to 6.8 m</a:t>
            </a:r>
            <a:r>
              <a:rPr lang="en-US" sz="2000" baseline="3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/day (240 cuft/day)</a:t>
            </a:r>
          </a:p>
          <a:p>
            <a:pPr lvl="1" indent="-401638">
              <a:spcBef>
                <a:spcPts val="600"/>
              </a:spcBef>
              <a:spcAft>
                <a:spcPts val="600"/>
              </a:spcAft>
              <a:buFont typeface="Courier New" panose="02070309020205020404" pitchFamily="49" charset="0"/>
              <a:buChar char="o"/>
            </a:pPr>
            <a:r>
              <a:rPr lang="en-US" sz="2000" dirty="0">
                <a:latin typeface="Arial" panose="020B0604020202020204" pitchFamily="34" charset="0"/>
                <a:cs typeface="Arial" panose="020B0604020202020204" pitchFamily="34" charset="0"/>
              </a:rPr>
              <a:t>Stabilization options of volume reduced</a:t>
            </a:r>
            <a:r>
              <a:rPr lang="en-US" sz="2000">
                <a:latin typeface="Arial" panose="020B0604020202020204" pitchFamily="34" charset="0"/>
                <a:cs typeface="Arial" panose="020B0604020202020204" pitchFamily="34" charset="0"/>
              </a:rPr>
              <a:t>, inorganic, treated </a:t>
            </a:r>
            <a:r>
              <a:rPr lang="en-US" sz="2000" dirty="0">
                <a:latin typeface="Arial" panose="020B0604020202020204" pitchFamily="34" charset="0"/>
                <a:cs typeface="Arial" panose="020B0604020202020204" pitchFamily="34" charset="0"/>
              </a:rPr>
              <a:t>resin residues - solidification</a:t>
            </a:r>
          </a:p>
          <a:p>
            <a:pPr marL="914400" lvl="3" indent="-401638">
              <a:spcBef>
                <a:spcPts val="600"/>
              </a:spcBef>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Inorganic: geopolymer or hydraulic cement</a:t>
            </a:r>
          </a:p>
          <a:p>
            <a:pPr marL="914400" lvl="3" indent="-401638">
              <a:spcBef>
                <a:spcPts val="600"/>
              </a:spcBef>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Organic: polyethylene or epoxy encapsulation</a:t>
            </a:r>
            <a:endParaRPr lang="en-US" dirty="0"/>
          </a:p>
        </p:txBody>
      </p:sp>
      <p:sp>
        <p:nvSpPr>
          <p:cNvPr id="7" name="TextBox 6">
            <a:extLst>
              <a:ext uri="{FF2B5EF4-FFF2-40B4-BE49-F238E27FC236}">
                <a16:creationId xmlns:a16="http://schemas.microsoft.com/office/drawing/2014/main" id="{787158CE-ACE4-025E-1F8B-5285097E2B26}"/>
              </a:ext>
            </a:extLst>
          </p:cNvPr>
          <p:cNvSpPr txBox="1"/>
          <p:nvPr/>
        </p:nvSpPr>
        <p:spPr>
          <a:xfrm>
            <a:off x="970157" y="6133170"/>
            <a:ext cx="9623502" cy="400110"/>
          </a:xfrm>
          <a:prstGeom prst="rect">
            <a:avLst/>
          </a:prstGeom>
          <a:noFill/>
        </p:spPr>
        <p:txBody>
          <a:bodyPr wrap="square" rtlCol="0">
            <a:spAutoFit/>
          </a:bodyPr>
          <a:lstStyle/>
          <a:p>
            <a:r>
              <a:rPr lang="en-US" sz="2000" dirty="0">
                <a:solidFill>
                  <a:srgbClr val="0070C0"/>
                </a:solidFill>
                <a:latin typeface="Arial Rounded MT Bold" panose="020F0704030504030204" pitchFamily="34" charset="0"/>
              </a:rPr>
              <a:t>CEtech </a:t>
            </a:r>
            <a:r>
              <a:rPr lang="en-US" sz="1600" dirty="0">
                <a:solidFill>
                  <a:srgbClr val="0070C0"/>
                </a:solidFill>
                <a:latin typeface="Arial Rounded MT Bold" panose="020F0704030504030204" pitchFamily="34" charset="0"/>
              </a:rPr>
              <a:t>LLC</a:t>
            </a:r>
            <a:r>
              <a:rPr lang="en-US" sz="2000" dirty="0">
                <a:solidFill>
                  <a:srgbClr val="0070C0"/>
                </a:solidFill>
                <a:latin typeface="Arial Rounded MT Bold" panose="020F0704030504030204" pitchFamily="34" charset="0"/>
              </a:rPr>
              <a:t>              </a:t>
            </a:r>
            <a:r>
              <a:rPr lang="en-US" sz="1600" dirty="0">
                <a:latin typeface="Arial" panose="020B0604020202020204" pitchFamily="34" charset="0"/>
                <a:cs typeface="Arial" panose="020B0604020202020204" pitchFamily="34" charset="0"/>
              </a:rPr>
              <a:t>ScrollTherm Process – Patents Pending</a:t>
            </a:r>
            <a:r>
              <a:rPr lang="en-US" dirty="0"/>
              <a:t>		</a:t>
            </a:r>
          </a:p>
        </p:txBody>
      </p:sp>
      <p:sp>
        <p:nvSpPr>
          <p:cNvPr id="9" name="TextBox 8">
            <a:extLst>
              <a:ext uri="{FF2B5EF4-FFF2-40B4-BE49-F238E27FC236}">
                <a16:creationId xmlns:a16="http://schemas.microsoft.com/office/drawing/2014/main" id="{EFD723FD-6692-C45E-D97C-58B7665B1AE6}"/>
              </a:ext>
            </a:extLst>
          </p:cNvPr>
          <p:cNvSpPr txBox="1"/>
          <p:nvPr/>
        </p:nvSpPr>
        <p:spPr>
          <a:xfrm>
            <a:off x="11167946" y="6036393"/>
            <a:ext cx="89581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80141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99136-EC4C-CBC1-1052-2629430475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591F0F-0A08-0091-1BF6-4A7D8750897D}"/>
              </a:ext>
            </a:extLst>
          </p:cNvPr>
          <p:cNvSpPr>
            <a:spLocks noGrp="1"/>
          </p:cNvSpPr>
          <p:nvPr>
            <p:ph type="title"/>
          </p:nvPr>
        </p:nvSpPr>
        <p:spPr>
          <a:xfrm>
            <a:off x="970157" y="175287"/>
            <a:ext cx="7987576" cy="875899"/>
          </a:xfrm>
        </p:spPr>
        <p:txBody>
          <a:bodyPr>
            <a:normAutofit/>
          </a:bodyPr>
          <a:lstStyle/>
          <a:p>
            <a:r>
              <a:rPr lang="en-US" sz="2800" b="1" dirty="0">
                <a:solidFill>
                  <a:srgbClr val="002060"/>
                </a:solidFill>
                <a:latin typeface="Arial" panose="020B0604020202020204" pitchFamily="34" charset="0"/>
                <a:cs typeface="Arial" panose="020B0604020202020204" pitchFamily="34" charset="0"/>
              </a:rPr>
              <a:t>Pyrolysis of CANDU IERs - Overview</a:t>
            </a:r>
          </a:p>
        </p:txBody>
      </p:sp>
      <p:sp>
        <p:nvSpPr>
          <p:cNvPr id="7" name="TextBox 6">
            <a:extLst>
              <a:ext uri="{FF2B5EF4-FFF2-40B4-BE49-F238E27FC236}">
                <a16:creationId xmlns:a16="http://schemas.microsoft.com/office/drawing/2014/main" id="{CBBBF405-7771-D8E9-92F1-F11BABBFB0E4}"/>
              </a:ext>
            </a:extLst>
          </p:cNvPr>
          <p:cNvSpPr txBox="1"/>
          <p:nvPr/>
        </p:nvSpPr>
        <p:spPr>
          <a:xfrm>
            <a:off x="970157" y="6216143"/>
            <a:ext cx="9623502" cy="400110"/>
          </a:xfrm>
          <a:prstGeom prst="rect">
            <a:avLst/>
          </a:prstGeom>
          <a:noFill/>
        </p:spPr>
        <p:txBody>
          <a:bodyPr wrap="square" rtlCol="0">
            <a:spAutoFit/>
          </a:bodyPr>
          <a:lstStyle/>
          <a:p>
            <a:r>
              <a:rPr lang="en-US" sz="2000" dirty="0">
                <a:solidFill>
                  <a:srgbClr val="0070C0"/>
                </a:solidFill>
                <a:latin typeface="Arial Rounded MT Bold" panose="020F0704030504030204" pitchFamily="34" charset="0"/>
              </a:rPr>
              <a:t>CEtech </a:t>
            </a:r>
            <a:r>
              <a:rPr lang="en-US" sz="1600" dirty="0">
                <a:solidFill>
                  <a:srgbClr val="0070C0"/>
                </a:solidFill>
                <a:latin typeface="Arial Rounded MT Bold" panose="020F0704030504030204" pitchFamily="34" charset="0"/>
              </a:rPr>
              <a:t>LLC</a:t>
            </a:r>
            <a:r>
              <a:rPr lang="en-US" sz="2000" dirty="0">
                <a:solidFill>
                  <a:srgbClr val="0070C0"/>
                </a:solidFill>
                <a:latin typeface="Arial Rounded MT Bold" panose="020F0704030504030204" pitchFamily="34" charset="0"/>
              </a:rPr>
              <a:t>              </a:t>
            </a:r>
            <a:r>
              <a:rPr lang="en-US" sz="1600" dirty="0">
                <a:latin typeface="Arial" panose="020B0604020202020204" pitchFamily="34" charset="0"/>
                <a:cs typeface="Arial" panose="020B0604020202020204" pitchFamily="34" charset="0"/>
              </a:rPr>
              <a:t>ScrollTherm Process – Patents Pending</a:t>
            </a:r>
            <a:r>
              <a:rPr lang="en-US" dirty="0"/>
              <a:t>	</a:t>
            </a:r>
          </a:p>
        </p:txBody>
      </p:sp>
      <p:sp>
        <p:nvSpPr>
          <p:cNvPr id="9" name="TextBox 8">
            <a:extLst>
              <a:ext uri="{FF2B5EF4-FFF2-40B4-BE49-F238E27FC236}">
                <a16:creationId xmlns:a16="http://schemas.microsoft.com/office/drawing/2014/main" id="{6992DF02-3DCF-548D-BB97-CFDCBE31C786}"/>
              </a:ext>
            </a:extLst>
          </p:cNvPr>
          <p:cNvSpPr txBox="1"/>
          <p:nvPr/>
        </p:nvSpPr>
        <p:spPr>
          <a:xfrm>
            <a:off x="11221843" y="6093033"/>
            <a:ext cx="89581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3</a:t>
            </a:r>
          </a:p>
        </p:txBody>
      </p:sp>
      <p:pic>
        <p:nvPicPr>
          <p:cNvPr id="5" name="Picture 4">
            <a:extLst>
              <a:ext uri="{FF2B5EF4-FFF2-40B4-BE49-F238E27FC236}">
                <a16:creationId xmlns:a16="http://schemas.microsoft.com/office/drawing/2014/main" id="{0F88B119-6578-9D58-7CF7-1E59A3789986}"/>
              </a:ext>
            </a:extLst>
          </p:cNvPr>
          <p:cNvPicPr>
            <a:picLocks noChangeAspect="1"/>
          </p:cNvPicPr>
          <p:nvPr/>
        </p:nvPicPr>
        <p:blipFill>
          <a:blip r:embed="rId2"/>
          <a:stretch>
            <a:fillRect/>
          </a:stretch>
        </p:blipFill>
        <p:spPr>
          <a:xfrm>
            <a:off x="413441" y="879213"/>
            <a:ext cx="11352461" cy="5949068"/>
          </a:xfrm>
          <a:prstGeom prst="rect">
            <a:avLst/>
          </a:prstGeom>
        </p:spPr>
      </p:pic>
    </p:spTree>
    <p:extLst>
      <p:ext uri="{BB962C8B-B14F-4D97-AF65-F5344CB8AC3E}">
        <p14:creationId xmlns:p14="http://schemas.microsoft.com/office/powerpoint/2010/main" val="3906025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CAF81-BE9D-CEA1-99ED-73D6F58601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0BA8F2-8F2B-B117-4A7C-6D7BB197AF66}"/>
              </a:ext>
            </a:extLst>
          </p:cNvPr>
          <p:cNvSpPr>
            <a:spLocks noGrp="1"/>
          </p:cNvSpPr>
          <p:nvPr>
            <p:ph type="title"/>
          </p:nvPr>
        </p:nvSpPr>
        <p:spPr>
          <a:xfrm>
            <a:off x="567497" y="147316"/>
            <a:ext cx="9864127" cy="875899"/>
          </a:xfrm>
        </p:spPr>
        <p:txBody>
          <a:bodyPr>
            <a:normAutofit/>
          </a:bodyPr>
          <a:lstStyle/>
          <a:p>
            <a:r>
              <a:rPr lang="en-US" sz="2800" b="1" dirty="0">
                <a:solidFill>
                  <a:srgbClr val="002060"/>
                </a:solidFill>
                <a:latin typeface="Arial" panose="020B0604020202020204" pitchFamily="34" charset="0"/>
                <a:cs typeface="Arial" panose="020B0604020202020204" pitchFamily="34" charset="0"/>
              </a:rPr>
              <a:t>ScrollTherm – CANDU IER Treatment - Options</a:t>
            </a:r>
          </a:p>
        </p:txBody>
      </p:sp>
      <p:sp>
        <p:nvSpPr>
          <p:cNvPr id="6" name="TextBox 5">
            <a:extLst>
              <a:ext uri="{FF2B5EF4-FFF2-40B4-BE49-F238E27FC236}">
                <a16:creationId xmlns:a16="http://schemas.microsoft.com/office/drawing/2014/main" id="{B83D5613-3CCE-31A6-A611-E147F4DD45D7}"/>
              </a:ext>
            </a:extLst>
          </p:cNvPr>
          <p:cNvSpPr txBox="1"/>
          <p:nvPr/>
        </p:nvSpPr>
        <p:spPr>
          <a:xfrm>
            <a:off x="450318" y="977913"/>
            <a:ext cx="11446212" cy="5062924"/>
          </a:xfrm>
          <a:prstGeom prst="rect">
            <a:avLst/>
          </a:prstGeom>
          <a:noFill/>
        </p:spPr>
        <p:txBody>
          <a:bodyPr wrap="square" rtlCol="0">
            <a:spAutoFit/>
          </a:bodyPr>
          <a:lstStyle/>
          <a:p>
            <a:pPr marL="55562" lvl="1">
              <a:spcBef>
                <a:spcPts val="1800"/>
              </a:spcBef>
              <a:spcAft>
                <a:spcPts val="300"/>
              </a:spcAft>
            </a:pPr>
            <a:r>
              <a:rPr lang="en-US" sz="2000" b="1" dirty="0">
                <a:latin typeface="Arial" panose="020B0604020202020204" pitchFamily="34" charset="0"/>
                <a:cs typeface="Arial" panose="020B0604020202020204" pitchFamily="34" charset="0"/>
              </a:rPr>
              <a:t>Process Flowsheet 1:</a:t>
            </a:r>
            <a:r>
              <a:rPr lang="en-US" sz="2000" dirty="0">
                <a:latin typeface="Arial" panose="020B0604020202020204" pitchFamily="34" charset="0"/>
                <a:cs typeface="Arial" panose="020B0604020202020204" pitchFamily="34" charset="0"/>
              </a:rPr>
              <a:t> </a:t>
            </a:r>
          </a:p>
          <a:p>
            <a:pPr marL="347662" lvl="1" indent="-342900">
              <a:spcBef>
                <a:spcPts val="300"/>
              </a:spcBef>
              <a:spcAft>
                <a:spcPts val="300"/>
              </a:spcAft>
              <a:buFont typeface="+mj-lt"/>
              <a:buAutoNum type="arabicPeriod"/>
            </a:pPr>
            <a:r>
              <a:rPr lang="en-US" dirty="0">
                <a:latin typeface="Arial" panose="020B0604020202020204" pitchFamily="34" charset="0"/>
                <a:cs typeface="Arial" panose="020B0604020202020204" pitchFamily="34" charset="0"/>
              </a:rPr>
              <a:t>Separate cation and anion resins hydraulically using water. Store separately for treatment.</a:t>
            </a:r>
          </a:p>
          <a:p>
            <a:pPr marL="347662" lvl="1" indent="-342900">
              <a:spcBef>
                <a:spcPts val="300"/>
              </a:spcBef>
              <a:spcAft>
                <a:spcPts val="300"/>
              </a:spcAft>
              <a:buFont typeface="+mj-lt"/>
              <a:buAutoNum type="arabicPeriod"/>
            </a:pPr>
            <a:r>
              <a:rPr lang="en-US" dirty="0">
                <a:latin typeface="Arial" panose="020B0604020202020204" pitchFamily="34" charset="0"/>
                <a:cs typeface="Arial" panose="020B0604020202020204" pitchFamily="34" charset="0"/>
              </a:rPr>
              <a:t>Thermally process cation and anion resins separately in the STV to provide enhanced separation and enriched collection of the following:</a:t>
            </a:r>
          </a:p>
          <a:p>
            <a:pPr marL="862012" lvl="2" indent="-400050">
              <a:spcBef>
                <a:spcPts val="300"/>
              </a:spcBef>
              <a:spcAft>
                <a:spcPts val="300"/>
              </a:spcAft>
              <a:buFont typeface="+mj-lt"/>
              <a:buAutoNum type="romanUcPeriod"/>
            </a:pPr>
            <a:r>
              <a:rPr lang="en-US" dirty="0">
                <a:latin typeface="Arial" panose="020B0604020202020204" pitchFamily="34" charset="0"/>
                <a:cs typeface="Arial" panose="020B0604020202020204" pitchFamily="34" charset="0"/>
              </a:rPr>
              <a:t>Volatile radionuclides from anion resin treatment will be adsorbed from the STV process gas:     </a:t>
            </a:r>
            <a:r>
              <a:rPr lang="en-US" u="sng" baseline="30000" dirty="0">
                <a:latin typeface="Arial" panose="020B0604020202020204" pitchFamily="34" charset="0"/>
                <a:cs typeface="Arial" panose="020B0604020202020204" pitchFamily="34" charset="0"/>
              </a:rPr>
              <a:t>129</a:t>
            </a:r>
            <a:r>
              <a:rPr lang="en-US" u="sng" dirty="0">
                <a:latin typeface="Arial" panose="020B0604020202020204" pitchFamily="34" charset="0"/>
                <a:cs typeface="Arial" panose="020B0604020202020204" pitchFamily="34" charset="0"/>
              </a:rPr>
              <a:t>I as Ag</a:t>
            </a:r>
            <a:r>
              <a:rPr lang="en-US" u="sng" baseline="30000" dirty="0">
                <a:latin typeface="Arial" panose="020B0604020202020204" pitchFamily="34" charset="0"/>
                <a:cs typeface="Arial" panose="020B0604020202020204" pitchFamily="34" charset="0"/>
              </a:rPr>
              <a:t>129</a:t>
            </a:r>
            <a:r>
              <a:rPr lang="en-US" u="sng" dirty="0">
                <a:latin typeface="Arial" panose="020B0604020202020204" pitchFamily="34" charset="0"/>
                <a:cs typeface="Arial" panose="020B0604020202020204" pitchFamily="34" charset="0"/>
              </a:rPr>
              <a:t>I, and </a:t>
            </a:r>
            <a:r>
              <a:rPr lang="en-US" u="sng" baseline="30000" dirty="0">
                <a:latin typeface="Arial" panose="020B0604020202020204" pitchFamily="34" charset="0"/>
                <a:cs typeface="Arial" panose="020B0604020202020204" pitchFamily="34" charset="0"/>
              </a:rPr>
              <a:t>36</a:t>
            </a:r>
            <a:r>
              <a:rPr lang="en-US" u="sng" dirty="0">
                <a:latin typeface="Arial" panose="020B0604020202020204" pitchFamily="34" charset="0"/>
                <a:cs typeface="Arial" panose="020B0604020202020204" pitchFamily="34" charset="0"/>
              </a:rPr>
              <a:t>Cl as Ag</a:t>
            </a:r>
            <a:r>
              <a:rPr lang="en-US" u="sng" baseline="30000" dirty="0">
                <a:latin typeface="Arial" panose="020B0604020202020204" pitchFamily="34" charset="0"/>
                <a:cs typeface="Arial" panose="020B0604020202020204" pitchFamily="34" charset="0"/>
              </a:rPr>
              <a:t>36</a:t>
            </a:r>
            <a:r>
              <a:rPr lang="en-US" u="sng" dirty="0">
                <a:latin typeface="Arial" panose="020B0604020202020204" pitchFamily="34" charset="0"/>
                <a:cs typeface="Arial" panose="020B0604020202020204" pitchFamily="34" charset="0"/>
              </a:rPr>
              <a:t>Cl</a:t>
            </a:r>
            <a:r>
              <a:rPr lang="en-US" dirty="0">
                <a:latin typeface="Arial" panose="020B0604020202020204" pitchFamily="34" charset="0"/>
                <a:cs typeface="Arial" panose="020B0604020202020204" pitchFamily="34" charset="0"/>
              </a:rPr>
              <a:t> in the </a:t>
            </a:r>
            <a:r>
              <a:rPr lang="en-US" b="1" dirty="0">
                <a:latin typeface="Arial" panose="020B0604020202020204" pitchFamily="34" charset="0"/>
                <a:cs typeface="Arial" panose="020B0604020202020204" pitchFamily="34" charset="0"/>
              </a:rPr>
              <a:t>Ag-</a:t>
            </a:r>
            <a:r>
              <a:rPr lang="en-US" b="1" dirty="0" err="1">
                <a:latin typeface="Arial" panose="020B0604020202020204" pitchFamily="34" charset="0"/>
                <a:cs typeface="Arial" panose="020B0604020202020204" pitchFamily="34" charset="0"/>
              </a:rPr>
              <a:t>Zeolyte</a:t>
            </a:r>
            <a:r>
              <a:rPr lang="en-US" b="1" dirty="0">
                <a:latin typeface="Arial" panose="020B0604020202020204" pitchFamily="34" charset="0"/>
                <a:cs typeface="Arial" panose="020B0604020202020204" pitchFamily="34" charset="0"/>
              </a:rPr>
              <a:t> Adsorber </a:t>
            </a:r>
            <a:r>
              <a:rPr lang="en-US" dirty="0">
                <a:latin typeface="Arial" panose="020B0604020202020204" pitchFamily="34" charset="0"/>
                <a:cs typeface="Arial" panose="020B0604020202020204" pitchFamily="34" charset="0"/>
              </a:rPr>
              <a:t>and</a:t>
            </a:r>
            <a:r>
              <a:rPr lang="en-US" baseline="30000" dirty="0">
                <a:latin typeface="Arial" panose="020B0604020202020204" pitchFamily="34" charset="0"/>
                <a:cs typeface="Arial" panose="020B0604020202020204" pitchFamily="34" charset="0"/>
              </a:rPr>
              <a:t> </a:t>
            </a:r>
            <a:r>
              <a:rPr lang="en-US" u="sng" baseline="30000" dirty="0">
                <a:latin typeface="Arial" panose="020B0604020202020204" pitchFamily="34" charset="0"/>
                <a:cs typeface="Arial" panose="020B0604020202020204" pitchFamily="34" charset="0"/>
              </a:rPr>
              <a:t>14</a:t>
            </a:r>
            <a:r>
              <a:rPr lang="en-US" u="sng" dirty="0">
                <a:latin typeface="Arial" panose="020B0604020202020204" pitchFamily="34" charset="0"/>
                <a:cs typeface="Arial" panose="020B0604020202020204" pitchFamily="34" charset="0"/>
              </a:rPr>
              <a:t>C as Ca</a:t>
            </a:r>
            <a:r>
              <a:rPr lang="en-US" u="sng" baseline="30000" dirty="0">
                <a:latin typeface="Arial" panose="020B0604020202020204" pitchFamily="34" charset="0"/>
                <a:cs typeface="Arial" panose="020B0604020202020204" pitchFamily="34" charset="0"/>
              </a:rPr>
              <a:t>14</a:t>
            </a:r>
            <a:r>
              <a:rPr lang="en-US" u="sng" dirty="0">
                <a:latin typeface="Arial" panose="020B0604020202020204" pitchFamily="34" charset="0"/>
                <a:cs typeface="Arial" panose="020B0604020202020204" pitchFamily="34" charset="0"/>
              </a:rPr>
              <a:t>CO</a:t>
            </a:r>
            <a:r>
              <a:rPr lang="en-US" u="sng" baseline="-10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in </a:t>
            </a:r>
            <a:r>
              <a:rPr lang="en-US" b="1" dirty="0">
                <a:latin typeface="Arial" panose="020B0604020202020204" pitchFamily="34" charset="0"/>
                <a:cs typeface="Arial" panose="020B0604020202020204" pitchFamily="34" charset="0"/>
              </a:rPr>
              <a:t>CO2 Adsorber</a:t>
            </a:r>
            <a:r>
              <a:rPr lang="en-US" dirty="0">
                <a:latin typeface="Arial" panose="020B0604020202020204" pitchFamily="34" charset="0"/>
                <a:cs typeface="Arial" panose="020B0604020202020204" pitchFamily="34" charset="0"/>
              </a:rPr>
              <a:t>. </a:t>
            </a:r>
            <a:endParaRPr lang="en-US" u="sng" dirty="0">
              <a:latin typeface="Arial" panose="020B0604020202020204" pitchFamily="34" charset="0"/>
              <a:cs typeface="Arial" panose="020B0604020202020204" pitchFamily="34" charset="0"/>
            </a:endParaRPr>
          </a:p>
          <a:p>
            <a:pPr marL="862012" lvl="2" indent="-400050">
              <a:spcBef>
                <a:spcPts val="300"/>
              </a:spcBef>
              <a:spcAft>
                <a:spcPts val="300"/>
              </a:spcAft>
              <a:buFont typeface="+mj-lt"/>
              <a:buAutoNum type="romanUcPeriod"/>
            </a:pPr>
            <a:r>
              <a:rPr lang="en-US" dirty="0">
                <a:latin typeface="Arial" panose="020B0604020202020204" pitchFamily="34" charset="0"/>
                <a:cs typeface="Arial" panose="020B0604020202020204" pitchFamily="34" charset="0"/>
              </a:rPr>
              <a:t>Non-volatile, inorganic Resin Residues (RR) from cation and anion treatment will be removed from the </a:t>
            </a:r>
            <a:r>
              <a:rPr lang="en-US" b="1" dirty="0">
                <a:latin typeface="Arial" panose="020B0604020202020204" pitchFamily="34" charset="0"/>
                <a:cs typeface="Arial" panose="020B0604020202020204" pitchFamily="34" charset="0"/>
              </a:rPr>
              <a:t>STV/FDB </a:t>
            </a:r>
            <a:r>
              <a:rPr lang="en-US" dirty="0">
                <a:latin typeface="Arial" panose="020B0604020202020204" pitchFamily="34" charset="0"/>
                <a:cs typeface="Arial" panose="020B0604020202020204" pitchFamily="34" charset="0"/>
              </a:rPr>
              <a:t>as dry, flowable, particulate solids.  RR will contain </a:t>
            </a:r>
            <a:r>
              <a:rPr lang="en-US" u="sng" dirty="0">
                <a:latin typeface="Arial" panose="020B0604020202020204" pitchFamily="34" charset="0"/>
                <a:cs typeface="Arial" panose="020B0604020202020204" pitchFamily="34" charset="0"/>
              </a:rPr>
              <a:t>essentially all radionuclides, except </a:t>
            </a:r>
            <a:r>
              <a:rPr lang="en-US" u="sng" baseline="30000" dirty="0">
                <a:latin typeface="Arial" panose="020B0604020202020204" pitchFamily="34" charset="0"/>
                <a:cs typeface="Arial" panose="020B0604020202020204" pitchFamily="34" charset="0"/>
              </a:rPr>
              <a:t>14</a:t>
            </a:r>
            <a:r>
              <a:rPr lang="en-US" u="sng" dirty="0">
                <a:latin typeface="Arial" panose="020B0604020202020204" pitchFamily="34" charset="0"/>
                <a:cs typeface="Arial" panose="020B0604020202020204" pitchFamily="34" charset="0"/>
              </a:rPr>
              <a:t>C, </a:t>
            </a:r>
            <a:r>
              <a:rPr lang="en-US" u="sng" baseline="30000" dirty="0">
                <a:latin typeface="Arial" panose="020B0604020202020204" pitchFamily="34" charset="0"/>
                <a:cs typeface="Arial" panose="020B0604020202020204" pitchFamily="34" charset="0"/>
              </a:rPr>
              <a:t>129</a:t>
            </a:r>
            <a:r>
              <a:rPr lang="en-US" u="sng" dirty="0">
                <a:latin typeface="Arial" panose="020B0604020202020204" pitchFamily="34" charset="0"/>
                <a:cs typeface="Arial" panose="020B0604020202020204" pitchFamily="34" charset="0"/>
              </a:rPr>
              <a:t>I, and </a:t>
            </a:r>
            <a:r>
              <a:rPr lang="en-US" u="sng" baseline="30000" dirty="0">
                <a:latin typeface="Arial" panose="020B0604020202020204" pitchFamily="34" charset="0"/>
                <a:cs typeface="Arial" panose="020B0604020202020204" pitchFamily="34" charset="0"/>
              </a:rPr>
              <a:t>36</a:t>
            </a:r>
            <a:r>
              <a:rPr lang="en-US" u="sng" dirty="0">
                <a:latin typeface="Arial" panose="020B0604020202020204" pitchFamily="34" charset="0"/>
                <a:cs typeface="Arial" panose="020B0604020202020204" pitchFamily="34" charset="0"/>
              </a:rPr>
              <a:t>Cl</a:t>
            </a:r>
            <a:r>
              <a:rPr lang="en-US" dirty="0">
                <a:latin typeface="Arial" panose="020B0604020202020204" pitchFamily="34" charset="0"/>
                <a:cs typeface="Arial" panose="020B0604020202020204" pitchFamily="34" charset="0"/>
              </a:rPr>
              <a:t>. </a:t>
            </a:r>
          </a:p>
          <a:p>
            <a:pPr marL="347662" lvl="1" indent="-342900">
              <a:spcBef>
                <a:spcPts val="300"/>
              </a:spcBef>
              <a:spcAft>
                <a:spcPts val="300"/>
              </a:spcAft>
              <a:buFont typeface="+mj-lt"/>
              <a:buAutoNum type="arabicPeriod"/>
            </a:pPr>
            <a:r>
              <a:rPr lang="en-US" dirty="0">
                <a:latin typeface="Arial" panose="020B0604020202020204" pitchFamily="34" charset="0"/>
                <a:cs typeface="Arial" panose="020B0604020202020204" pitchFamily="34" charset="0"/>
              </a:rPr>
              <a:t>Solidify enriched Ca</a:t>
            </a:r>
            <a:r>
              <a:rPr lang="en-US" baseline="30000" dirty="0">
                <a:latin typeface="Arial" panose="020B0604020202020204" pitchFamily="34" charset="0"/>
                <a:cs typeface="Arial" panose="020B0604020202020204" pitchFamily="34" charset="0"/>
              </a:rPr>
              <a:t>14</a:t>
            </a:r>
            <a:r>
              <a:rPr lang="en-US" dirty="0">
                <a:latin typeface="Arial" panose="020B0604020202020204" pitchFamily="34" charset="0"/>
                <a:cs typeface="Arial" panose="020B0604020202020204" pitchFamily="34" charset="0"/>
              </a:rPr>
              <a:t>CO</a:t>
            </a:r>
            <a:r>
              <a:rPr lang="en-US" baseline="-10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Ag</a:t>
            </a:r>
            <a:r>
              <a:rPr lang="en-US" baseline="30000" dirty="0">
                <a:latin typeface="Arial" panose="020B0604020202020204" pitchFamily="34" charset="0"/>
                <a:cs typeface="Arial" panose="020B0604020202020204" pitchFamily="34" charset="0"/>
              </a:rPr>
              <a:t>129</a:t>
            </a:r>
            <a:r>
              <a:rPr lang="en-US" dirty="0">
                <a:latin typeface="Arial" panose="020B0604020202020204" pitchFamily="34" charset="0"/>
                <a:cs typeface="Arial" panose="020B0604020202020204" pitchFamily="34" charset="0"/>
              </a:rPr>
              <a:t>I, and Ag</a:t>
            </a:r>
            <a:r>
              <a:rPr lang="en-US" baseline="30000" dirty="0">
                <a:latin typeface="Arial" panose="020B0604020202020204" pitchFamily="34" charset="0"/>
                <a:cs typeface="Arial" panose="020B0604020202020204" pitchFamily="34" charset="0"/>
              </a:rPr>
              <a:t>36</a:t>
            </a:r>
            <a:r>
              <a:rPr lang="en-US" dirty="0">
                <a:latin typeface="Arial" panose="020B0604020202020204" pitchFamily="34" charset="0"/>
                <a:cs typeface="Arial" panose="020B0604020202020204" pitchFamily="34" charset="0"/>
              </a:rPr>
              <a:t>Cl as one very low volume waste and separately solidify the low volume RR as a second final waste form. Alternatively, combine RR, Ag-</a:t>
            </a:r>
            <a:r>
              <a:rPr lang="en-US" dirty="0" err="1">
                <a:latin typeface="Arial" panose="020B0604020202020204" pitchFamily="34" charset="0"/>
                <a:cs typeface="Arial" panose="020B0604020202020204" pitchFamily="34" charset="0"/>
              </a:rPr>
              <a:t>Zeolyte</a:t>
            </a:r>
            <a:r>
              <a:rPr lang="en-US" dirty="0">
                <a:latin typeface="Arial" panose="020B0604020202020204" pitchFamily="34" charset="0"/>
                <a:cs typeface="Arial" panose="020B0604020202020204" pitchFamily="34" charset="0"/>
              </a:rPr>
              <a:t> Adsorber, and CO2 Adsorber post-treatment particulate wastes and solidify as a low volume, high activity final waste form.</a:t>
            </a:r>
          </a:p>
          <a:p>
            <a:pPr marL="347662" lvl="1" indent="-342900">
              <a:spcBef>
                <a:spcPts val="300"/>
              </a:spcBef>
              <a:spcAft>
                <a:spcPts val="300"/>
              </a:spcAft>
              <a:buFont typeface="+mj-lt"/>
              <a:buAutoNum type="arabicPeriod"/>
            </a:pPr>
            <a:r>
              <a:rPr lang="en-US" dirty="0">
                <a:latin typeface="Arial" panose="020B0604020202020204" pitchFamily="34" charset="0"/>
                <a:cs typeface="Arial" panose="020B0604020202020204" pitchFamily="34" charset="0"/>
              </a:rPr>
              <a:t>Scrubber salts - </a:t>
            </a:r>
            <a:r>
              <a:rPr lang="en-US" u="sng" dirty="0">
                <a:latin typeface="Arial" panose="020B0604020202020204" pitchFamily="34" charset="0"/>
                <a:cs typeface="Arial" panose="020B0604020202020204" pitchFamily="34" charset="0"/>
              </a:rPr>
              <a:t>moderate volume</a:t>
            </a:r>
            <a:r>
              <a:rPr lang="en-US" dirty="0">
                <a:latin typeface="Arial" panose="020B0604020202020204" pitchFamily="34" charset="0"/>
                <a:cs typeface="Arial" panose="020B0604020202020204" pitchFamily="34" charset="0"/>
              </a:rPr>
              <a:t>: primarily very low activity Na</a:t>
            </a:r>
            <a:r>
              <a:rPr lang="en-US" sz="14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SO</a:t>
            </a:r>
            <a:r>
              <a:rPr lang="en-US" sz="14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or CaSO</a:t>
            </a:r>
            <a:r>
              <a:rPr lang="en-US" sz="14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(includes all SOx).</a:t>
            </a:r>
          </a:p>
          <a:p>
            <a:pPr marL="4762" lvl="1">
              <a:spcBef>
                <a:spcPts val="300"/>
              </a:spcBef>
              <a:spcAft>
                <a:spcPts val="300"/>
              </a:spcAft>
            </a:pPr>
            <a:r>
              <a:rPr lang="en-US" sz="1400" dirty="0">
                <a:latin typeface="Arial" panose="020B0604020202020204" pitchFamily="34" charset="0"/>
                <a:cs typeface="Arial" panose="020B0604020202020204" pitchFamily="34" charset="0"/>
              </a:rPr>
              <a:t>Notes:</a:t>
            </a:r>
          </a:p>
          <a:p>
            <a:pPr marL="347662" lvl="1" indent="-342900">
              <a:spcBef>
                <a:spcPts val="300"/>
              </a:spcBef>
              <a:spcAft>
                <a:spcPts val="300"/>
              </a:spcAft>
              <a:buFont typeface="+mj-lt"/>
              <a:buAutoNum type="arabicPeriod"/>
            </a:pPr>
            <a:r>
              <a:rPr lang="en-US" sz="1400" dirty="0">
                <a:latin typeface="Arial" panose="020B0604020202020204" pitchFamily="34" charset="0"/>
                <a:cs typeface="Arial" panose="020B0604020202020204" pitchFamily="34" charset="0"/>
              </a:rPr>
              <a:t>Anion IERs contain essentially all </a:t>
            </a:r>
            <a:r>
              <a:rPr lang="en-US" sz="1400" baseline="300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C, </a:t>
            </a:r>
            <a:r>
              <a:rPr lang="en-US" sz="1400" baseline="30000" dirty="0">
                <a:latin typeface="Arial" panose="020B0604020202020204" pitchFamily="34" charset="0"/>
                <a:cs typeface="Arial" panose="020B0604020202020204" pitchFamily="34" charset="0"/>
              </a:rPr>
              <a:t>129</a:t>
            </a:r>
            <a:r>
              <a:rPr lang="en-US" sz="1400" dirty="0">
                <a:latin typeface="Arial" panose="020B0604020202020204" pitchFamily="34" charset="0"/>
                <a:cs typeface="Arial" panose="020B0604020202020204" pitchFamily="34" charset="0"/>
              </a:rPr>
              <a:t>I, and </a:t>
            </a:r>
            <a:r>
              <a:rPr lang="en-US" sz="1400" baseline="30000" dirty="0">
                <a:latin typeface="Arial" panose="020B0604020202020204" pitchFamily="34" charset="0"/>
                <a:cs typeface="Arial" panose="020B0604020202020204" pitchFamily="34" charset="0"/>
              </a:rPr>
              <a:t>36</a:t>
            </a:r>
            <a:r>
              <a:rPr lang="en-US" sz="1400" dirty="0">
                <a:latin typeface="Arial" panose="020B0604020202020204" pitchFamily="34" charset="0"/>
                <a:cs typeface="Arial" panose="020B0604020202020204" pitchFamily="34" charset="0"/>
              </a:rPr>
              <a:t>Cl and will pyrolyze without SOx production.</a:t>
            </a:r>
          </a:p>
          <a:p>
            <a:pPr marL="347662" lvl="1" indent="-342900">
              <a:spcBef>
                <a:spcPts val="300"/>
              </a:spcBef>
              <a:spcAft>
                <a:spcPts val="300"/>
              </a:spcAft>
              <a:buFont typeface="+mj-lt"/>
              <a:buAutoNum type="arabicPeriod"/>
            </a:pPr>
            <a:r>
              <a:rPr lang="en-US" sz="1400" dirty="0">
                <a:latin typeface="Arial" panose="020B0604020202020204" pitchFamily="34" charset="0"/>
                <a:cs typeface="Arial" panose="020B0604020202020204" pitchFamily="34" charset="0"/>
              </a:rPr>
              <a:t>Alternative ScrollTherm processing options can be implemented with additional final waste form options. </a:t>
            </a:r>
          </a:p>
        </p:txBody>
      </p:sp>
      <p:sp>
        <p:nvSpPr>
          <p:cNvPr id="7" name="TextBox 6">
            <a:extLst>
              <a:ext uri="{FF2B5EF4-FFF2-40B4-BE49-F238E27FC236}">
                <a16:creationId xmlns:a16="http://schemas.microsoft.com/office/drawing/2014/main" id="{827050A7-D5BB-555C-BD70-8523AECAE7AF}"/>
              </a:ext>
            </a:extLst>
          </p:cNvPr>
          <p:cNvSpPr txBox="1"/>
          <p:nvPr/>
        </p:nvSpPr>
        <p:spPr>
          <a:xfrm>
            <a:off x="970157" y="6133170"/>
            <a:ext cx="7809949" cy="400110"/>
          </a:xfrm>
          <a:prstGeom prst="rect">
            <a:avLst/>
          </a:prstGeom>
          <a:noFill/>
        </p:spPr>
        <p:txBody>
          <a:bodyPr wrap="square" rtlCol="0">
            <a:spAutoFit/>
          </a:bodyPr>
          <a:lstStyle/>
          <a:p>
            <a:r>
              <a:rPr lang="en-US" sz="2000" dirty="0">
                <a:solidFill>
                  <a:srgbClr val="0070C0"/>
                </a:solidFill>
                <a:latin typeface="Arial Rounded MT Bold" panose="020F0704030504030204" pitchFamily="34" charset="0"/>
              </a:rPr>
              <a:t>CEtech </a:t>
            </a:r>
            <a:r>
              <a:rPr lang="en-US" sz="1600" dirty="0">
                <a:solidFill>
                  <a:srgbClr val="0070C0"/>
                </a:solidFill>
                <a:latin typeface="Arial Rounded MT Bold" panose="020F0704030504030204" pitchFamily="34" charset="0"/>
              </a:rPr>
              <a:t>LLC</a:t>
            </a:r>
            <a:r>
              <a:rPr lang="en-US" sz="2000" dirty="0">
                <a:solidFill>
                  <a:srgbClr val="0070C0"/>
                </a:solidFill>
                <a:latin typeface="Arial Rounded MT Bold" panose="020F0704030504030204" pitchFamily="34" charset="0"/>
              </a:rPr>
              <a:t>              </a:t>
            </a:r>
            <a:r>
              <a:rPr lang="en-US" sz="1600" dirty="0">
                <a:latin typeface="Arial" panose="020B0604020202020204" pitchFamily="34" charset="0"/>
                <a:cs typeface="Arial" panose="020B0604020202020204" pitchFamily="34" charset="0"/>
              </a:rPr>
              <a:t>ScrollTherm Process – Patents Pending </a:t>
            </a:r>
            <a:r>
              <a:rPr lang="en-US" dirty="0"/>
              <a:t>		</a:t>
            </a:r>
          </a:p>
        </p:txBody>
      </p:sp>
      <p:sp>
        <p:nvSpPr>
          <p:cNvPr id="9" name="TextBox 8">
            <a:extLst>
              <a:ext uri="{FF2B5EF4-FFF2-40B4-BE49-F238E27FC236}">
                <a16:creationId xmlns:a16="http://schemas.microsoft.com/office/drawing/2014/main" id="{252D690E-44D8-6F2A-B974-6484A04BF139}"/>
              </a:ext>
            </a:extLst>
          </p:cNvPr>
          <p:cNvSpPr txBox="1"/>
          <p:nvPr/>
        </p:nvSpPr>
        <p:spPr>
          <a:xfrm>
            <a:off x="11167946" y="6036393"/>
            <a:ext cx="89581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577912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4C772-4702-0B9A-D37D-79CE7DA374C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E71D7A8-3ABA-C663-B10F-F03E1E79BCDE}"/>
              </a:ext>
            </a:extLst>
          </p:cNvPr>
          <p:cNvSpPr txBox="1"/>
          <p:nvPr/>
        </p:nvSpPr>
        <p:spPr>
          <a:xfrm>
            <a:off x="970157" y="6133170"/>
            <a:ext cx="9623502" cy="400110"/>
          </a:xfrm>
          <a:prstGeom prst="rect">
            <a:avLst/>
          </a:prstGeom>
          <a:noFill/>
        </p:spPr>
        <p:txBody>
          <a:bodyPr wrap="square" rtlCol="0">
            <a:spAutoFit/>
          </a:bodyPr>
          <a:lstStyle/>
          <a:p>
            <a:r>
              <a:rPr lang="en-US" sz="2000" dirty="0">
                <a:solidFill>
                  <a:srgbClr val="0070C0"/>
                </a:solidFill>
                <a:latin typeface="Arial Rounded MT Bold" panose="020F0704030504030204" pitchFamily="34" charset="0"/>
              </a:rPr>
              <a:t>CEtech </a:t>
            </a:r>
            <a:r>
              <a:rPr lang="en-US" sz="1600" dirty="0">
                <a:solidFill>
                  <a:srgbClr val="0070C0"/>
                </a:solidFill>
                <a:latin typeface="Arial Rounded MT Bold" panose="020F0704030504030204" pitchFamily="34" charset="0"/>
              </a:rPr>
              <a:t>LLC</a:t>
            </a:r>
            <a:r>
              <a:rPr lang="en-US" sz="2000" dirty="0">
                <a:solidFill>
                  <a:srgbClr val="0070C0"/>
                </a:solidFill>
                <a:latin typeface="Arial Rounded MT Bold" panose="020F0704030504030204" pitchFamily="34" charset="0"/>
              </a:rPr>
              <a:t>              </a:t>
            </a:r>
            <a:r>
              <a:rPr lang="en-US" sz="1600" dirty="0">
                <a:latin typeface="Arial" panose="020B0604020202020204" pitchFamily="34" charset="0"/>
                <a:cs typeface="Arial" panose="020B0604020202020204" pitchFamily="34" charset="0"/>
              </a:rPr>
              <a:t>ScrollTherm Process – Patents Pending</a:t>
            </a:r>
            <a:r>
              <a:rPr lang="en-US" dirty="0"/>
              <a:t>		</a:t>
            </a:r>
          </a:p>
        </p:txBody>
      </p:sp>
      <p:sp>
        <p:nvSpPr>
          <p:cNvPr id="9" name="TextBox 8">
            <a:extLst>
              <a:ext uri="{FF2B5EF4-FFF2-40B4-BE49-F238E27FC236}">
                <a16:creationId xmlns:a16="http://schemas.microsoft.com/office/drawing/2014/main" id="{4BC018B0-2A0D-C0D4-E8ED-9D630268867D}"/>
              </a:ext>
            </a:extLst>
          </p:cNvPr>
          <p:cNvSpPr txBox="1"/>
          <p:nvPr/>
        </p:nvSpPr>
        <p:spPr>
          <a:xfrm>
            <a:off x="11167946" y="6036393"/>
            <a:ext cx="89581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5</a:t>
            </a:r>
          </a:p>
        </p:txBody>
      </p:sp>
      <p:sp>
        <p:nvSpPr>
          <p:cNvPr id="10" name="TextBox 9">
            <a:extLst>
              <a:ext uri="{FF2B5EF4-FFF2-40B4-BE49-F238E27FC236}">
                <a16:creationId xmlns:a16="http://schemas.microsoft.com/office/drawing/2014/main" id="{69EBC662-5AA1-0B30-52B2-C3CD3190CE4E}"/>
              </a:ext>
            </a:extLst>
          </p:cNvPr>
          <p:cNvSpPr txBox="1"/>
          <p:nvPr/>
        </p:nvSpPr>
        <p:spPr>
          <a:xfrm>
            <a:off x="702324" y="284121"/>
            <a:ext cx="11212867" cy="553998"/>
          </a:xfrm>
          <a:prstGeom prst="rect">
            <a:avLst/>
          </a:prstGeom>
          <a:noFill/>
        </p:spPr>
        <p:txBody>
          <a:bodyPr wrap="square">
            <a:spAutoFit/>
          </a:bodyPr>
          <a:lstStyle/>
          <a:p>
            <a:pPr marL="55562" lvl="1">
              <a:spcBef>
                <a:spcPts val="600"/>
              </a:spcBef>
              <a:spcAft>
                <a:spcPts val="600"/>
              </a:spcAft>
            </a:pPr>
            <a:r>
              <a:rPr lang="en-US" sz="3000" b="1" dirty="0">
                <a:solidFill>
                  <a:srgbClr val="002060"/>
                </a:solidFill>
                <a:latin typeface="Arial" panose="020B0604020202020204" pitchFamily="34" charset="0"/>
                <a:cs typeface="Arial" panose="020B0604020202020204" pitchFamily="34" charset="0"/>
              </a:rPr>
              <a:t>ScrollTherm – Process Flowsheet 1 – CANDU IER</a:t>
            </a:r>
          </a:p>
        </p:txBody>
      </p:sp>
      <p:graphicFrame>
        <p:nvGraphicFramePr>
          <p:cNvPr id="3" name="Object 2">
            <a:extLst>
              <a:ext uri="{FF2B5EF4-FFF2-40B4-BE49-F238E27FC236}">
                <a16:creationId xmlns:a16="http://schemas.microsoft.com/office/drawing/2014/main" id="{73D176CA-7D88-4E97-AFF4-7AD2EE8FBF6D}"/>
              </a:ext>
            </a:extLst>
          </p:cNvPr>
          <p:cNvGraphicFramePr>
            <a:graphicFrameLocks noChangeAspect="1"/>
          </p:cNvGraphicFramePr>
          <p:nvPr>
            <p:extLst>
              <p:ext uri="{D42A27DB-BD31-4B8C-83A1-F6EECF244321}">
                <p14:modId xmlns:p14="http://schemas.microsoft.com/office/powerpoint/2010/main" val="1115944376"/>
              </p:ext>
            </p:extLst>
          </p:nvPr>
        </p:nvGraphicFramePr>
        <p:xfrm>
          <a:off x="838924" y="912722"/>
          <a:ext cx="11212867" cy="5354581"/>
        </p:xfrm>
        <a:graphic>
          <a:graphicData uri="http://schemas.openxmlformats.org/presentationml/2006/ole">
            <mc:AlternateContent xmlns:mc="http://schemas.openxmlformats.org/markup-compatibility/2006">
              <mc:Choice xmlns:v="urn:schemas-microsoft-com:vml" Requires="v">
                <p:oleObj name="AutoCAD LT Drawing" r:id="rId2" imgW="16663345" imgH="7957832" progId="AutoCADLT.Drawing.25">
                  <p:embed/>
                </p:oleObj>
              </mc:Choice>
              <mc:Fallback>
                <p:oleObj name="AutoCAD LT Drawing" r:id="rId2" imgW="16663345" imgH="7957832" progId="AutoCADLT.Drawing.25">
                  <p:embed/>
                  <p:pic>
                    <p:nvPicPr>
                      <p:cNvPr id="3" name="Object 2">
                        <a:extLst>
                          <a:ext uri="{FF2B5EF4-FFF2-40B4-BE49-F238E27FC236}">
                            <a16:creationId xmlns:a16="http://schemas.microsoft.com/office/drawing/2014/main" id="{73D176CA-7D88-4E97-AFF4-7AD2EE8FBF6D}"/>
                          </a:ext>
                        </a:extLst>
                      </p:cNvPr>
                      <p:cNvPicPr/>
                      <p:nvPr/>
                    </p:nvPicPr>
                    <p:blipFill>
                      <a:blip r:embed="rId3"/>
                      <a:stretch>
                        <a:fillRect/>
                      </a:stretch>
                    </p:blipFill>
                    <p:spPr>
                      <a:xfrm>
                        <a:off x="838924" y="912722"/>
                        <a:ext cx="11212867" cy="5354581"/>
                      </a:xfrm>
                      <a:prstGeom prst="rect">
                        <a:avLst/>
                      </a:prstGeom>
                    </p:spPr>
                  </p:pic>
                </p:oleObj>
              </mc:Fallback>
            </mc:AlternateContent>
          </a:graphicData>
        </a:graphic>
      </p:graphicFrame>
    </p:spTree>
    <p:extLst>
      <p:ext uri="{BB962C8B-B14F-4D97-AF65-F5344CB8AC3E}">
        <p14:creationId xmlns:p14="http://schemas.microsoft.com/office/powerpoint/2010/main" val="4235933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B15E9-4460-B502-2AAF-4174A5F81D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ECCB79-CB7F-6EFD-C371-B898B987AD9D}"/>
              </a:ext>
            </a:extLst>
          </p:cNvPr>
          <p:cNvSpPr>
            <a:spLocks noGrp="1"/>
          </p:cNvSpPr>
          <p:nvPr>
            <p:ph type="title"/>
          </p:nvPr>
        </p:nvSpPr>
        <p:spPr>
          <a:xfrm>
            <a:off x="651933" y="189703"/>
            <a:ext cx="9941726" cy="875899"/>
          </a:xfrm>
        </p:spPr>
        <p:txBody>
          <a:bodyPr>
            <a:normAutofit/>
          </a:bodyPr>
          <a:lstStyle/>
          <a:p>
            <a:r>
              <a:rPr lang="en-US" sz="2800" b="1" dirty="0">
                <a:solidFill>
                  <a:srgbClr val="002060"/>
                </a:solidFill>
                <a:latin typeface="Arial" panose="020B0604020202020204" pitchFamily="34" charset="0"/>
                <a:cs typeface="Arial" panose="020B0604020202020204" pitchFamily="34" charset="0"/>
              </a:rPr>
              <a:t>ScrollTherm - Process Flowsheet 1 – CANDU IERs</a:t>
            </a:r>
          </a:p>
        </p:txBody>
      </p:sp>
      <p:sp>
        <p:nvSpPr>
          <p:cNvPr id="6" name="TextBox 5">
            <a:extLst>
              <a:ext uri="{FF2B5EF4-FFF2-40B4-BE49-F238E27FC236}">
                <a16:creationId xmlns:a16="http://schemas.microsoft.com/office/drawing/2014/main" id="{79FEDE02-F52A-3926-D2DC-E880D43777A9}"/>
              </a:ext>
            </a:extLst>
          </p:cNvPr>
          <p:cNvSpPr txBox="1"/>
          <p:nvPr/>
        </p:nvSpPr>
        <p:spPr>
          <a:xfrm>
            <a:off x="271998" y="1065602"/>
            <a:ext cx="11920002" cy="4770537"/>
          </a:xfrm>
          <a:prstGeom prst="rect">
            <a:avLst/>
          </a:prstGeom>
          <a:noFill/>
        </p:spPr>
        <p:txBody>
          <a:bodyPr wrap="square" rtlCol="0">
            <a:spAutoFit/>
          </a:bodyPr>
          <a:lstStyle/>
          <a:p>
            <a:pPr marL="569912" lvl="1" indent="-514350">
              <a:spcBef>
                <a:spcPts val="600"/>
              </a:spcBef>
              <a:spcAft>
                <a:spcPts val="600"/>
              </a:spcAft>
              <a:buFont typeface="+mj-lt"/>
              <a:buAutoNum type="arabicPeriod"/>
            </a:pPr>
            <a:r>
              <a:rPr lang="en-US" b="1" dirty="0">
                <a:latin typeface="Arial" panose="020B0604020202020204" pitchFamily="34" charset="0"/>
                <a:cs typeface="Arial" panose="020B0604020202020204" pitchFamily="34" charset="0"/>
              </a:rPr>
              <a:t>Separate cation and anion IERs</a:t>
            </a:r>
            <a:r>
              <a:rPr lang="en-US" dirty="0">
                <a:latin typeface="Arial" panose="020B0604020202020204" pitchFamily="34" charset="0"/>
                <a:cs typeface="Arial" panose="020B0604020202020204" pitchFamily="34" charset="0"/>
              </a:rPr>
              <a:t>. Each IER type will be processed separately.</a:t>
            </a:r>
          </a:p>
          <a:p>
            <a:pPr marL="569912" lvl="1" indent="-514350">
              <a:spcBef>
                <a:spcPts val="600"/>
              </a:spcBef>
              <a:spcAft>
                <a:spcPts val="600"/>
              </a:spcAft>
              <a:buFont typeface="+mj-lt"/>
              <a:buAutoNum type="arabicPeriod"/>
            </a:pPr>
            <a:r>
              <a:rPr lang="en-US" dirty="0">
                <a:latin typeface="Arial" panose="020B0604020202020204" pitchFamily="34" charset="0"/>
                <a:cs typeface="Arial" panose="020B0604020202020204" pitchFamily="34" charset="0"/>
              </a:rPr>
              <a:t>Optional: Dry IERs to reduce process gas volume in STV thereby improving </a:t>
            </a:r>
            <a:r>
              <a:rPr lang="en-US" baseline="30000" dirty="0">
                <a:latin typeface="Arial" panose="020B0604020202020204" pitchFamily="34" charset="0"/>
                <a:cs typeface="Arial" panose="020B0604020202020204" pitchFamily="34" charset="0"/>
              </a:rPr>
              <a:t>14</a:t>
            </a:r>
            <a:r>
              <a:rPr lang="en-US" dirty="0">
                <a:latin typeface="Arial" panose="020B0604020202020204" pitchFamily="34" charset="0"/>
                <a:cs typeface="Arial" panose="020B0604020202020204" pitchFamily="34" charset="0"/>
              </a:rPr>
              <a:t>C, </a:t>
            </a:r>
            <a:r>
              <a:rPr lang="en-US" baseline="30000" dirty="0">
                <a:latin typeface="Arial" panose="020B0604020202020204" pitchFamily="34" charset="0"/>
                <a:cs typeface="Arial" panose="020B0604020202020204" pitchFamily="34" charset="0"/>
              </a:rPr>
              <a:t>36</a:t>
            </a:r>
            <a:r>
              <a:rPr lang="en-US" dirty="0">
                <a:latin typeface="Arial" panose="020B0604020202020204" pitchFamily="34" charset="0"/>
                <a:cs typeface="Arial" panose="020B0604020202020204" pitchFamily="34" charset="0"/>
              </a:rPr>
              <a:t>Cl, and </a:t>
            </a:r>
            <a:r>
              <a:rPr lang="en-US" baseline="30000" dirty="0">
                <a:latin typeface="Arial" panose="020B0604020202020204" pitchFamily="34" charset="0"/>
                <a:cs typeface="Arial" panose="020B0604020202020204" pitchFamily="34" charset="0"/>
              </a:rPr>
              <a:t>129</a:t>
            </a:r>
            <a:r>
              <a:rPr lang="en-US" dirty="0">
                <a:latin typeface="Arial" panose="020B0604020202020204" pitchFamily="34" charset="0"/>
                <a:cs typeface="Arial" panose="020B0604020202020204" pitchFamily="34" charset="0"/>
              </a:rPr>
              <a:t>I recovery and separation. Utilize steam heated ScrollTherm unit under vacuum to remove most internal water from IERs.</a:t>
            </a:r>
          </a:p>
          <a:p>
            <a:pPr marL="569912" lvl="1" indent="-514350">
              <a:spcBef>
                <a:spcPts val="600"/>
              </a:spcBef>
              <a:spcAft>
                <a:spcPts val="600"/>
              </a:spcAft>
              <a:buFont typeface="+mj-lt"/>
              <a:buAutoNum type="arabicPeriod"/>
            </a:pPr>
            <a:r>
              <a:rPr lang="en-US" b="1" dirty="0">
                <a:latin typeface="Arial" panose="020B0604020202020204" pitchFamily="34" charset="0"/>
                <a:cs typeface="Arial" panose="020B0604020202020204" pitchFamily="34" charset="0"/>
              </a:rPr>
              <a:t>Cation IER treatment</a:t>
            </a:r>
            <a:r>
              <a:rPr lang="en-US" dirty="0">
                <a:latin typeface="Arial" panose="020B0604020202020204" pitchFamily="34" charset="0"/>
                <a:cs typeface="Arial" panose="020B0604020202020204" pitchFamily="34" charset="0"/>
              </a:rPr>
              <a:t>:</a:t>
            </a:r>
          </a:p>
          <a:p>
            <a:pPr marL="1027112" lvl="2" indent="-514350">
              <a:spcBef>
                <a:spcPts val="600"/>
              </a:spcBef>
              <a:spcAft>
                <a:spcPts val="600"/>
              </a:spcAft>
              <a:buFont typeface="+mj-lt"/>
              <a:buAutoNum type="romanLcPeriod"/>
            </a:pPr>
            <a:r>
              <a:rPr lang="en-US" dirty="0">
                <a:latin typeface="Arial" panose="020B0604020202020204" pitchFamily="34" charset="0"/>
                <a:cs typeface="Arial" panose="020B0604020202020204" pitchFamily="34" charset="0"/>
              </a:rPr>
              <a:t>Bypass CO2 Adsorbers.</a:t>
            </a:r>
          </a:p>
          <a:p>
            <a:pPr marL="1027112" lvl="2" indent="-514350">
              <a:spcBef>
                <a:spcPts val="600"/>
              </a:spcBef>
              <a:spcAft>
                <a:spcPts val="600"/>
              </a:spcAft>
              <a:buFont typeface="+mj-lt"/>
              <a:buAutoNum type="romanLcPeriod"/>
            </a:pPr>
            <a:r>
              <a:rPr lang="en-US" dirty="0">
                <a:latin typeface="Arial" panose="020B0604020202020204" pitchFamily="34" charset="0"/>
                <a:cs typeface="Arial" panose="020B0604020202020204" pitchFamily="34" charset="0"/>
              </a:rPr>
              <a:t>Meter/feed cation IER into STV operating at 400 to 550˚C. </a:t>
            </a:r>
          </a:p>
          <a:p>
            <a:pPr marL="1027112" lvl="2" indent="-514350">
              <a:spcBef>
                <a:spcPts val="600"/>
              </a:spcBef>
              <a:spcAft>
                <a:spcPts val="600"/>
              </a:spcAft>
              <a:buFont typeface="+mj-lt"/>
              <a:buAutoNum type="romanLcPeriod"/>
            </a:pPr>
            <a:r>
              <a:rPr lang="en-US" dirty="0">
                <a:latin typeface="Arial" panose="020B0604020202020204" pitchFamily="34" charset="0"/>
                <a:cs typeface="Arial" panose="020B0604020202020204" pitchFamily="34" charset="0"/>
              </a:rPr>
              <a:t>IERs heat-up to pyrolysis temperatures. Resin polymer and organics will thermally gasify via pyrolysis producing a low-volume, VOC stream that mixes with steam from evaporation of slurry, interstitial, and residual water. SOx is partially volatized from the cation resin sulfonic group at &gt;200˚C.</a:t>
            </a:r>
          </a:p>
          <a:p>
            <a:pPr marL="1027112" lvl="2" indent="-514350">
              <a:spcBef>
                <a:spcPts val="600"/>
              </a:spcBef>
              <a:spcAft>
                <a:spcPts val="600"/>
              </a:spcAft>
              <a:buFont typeface="+mj-lt"/>
              <a:buAutoNum type="romanLcPeriod"/>
            </a:pPr>
            <a:r>
              <a:rPr lang="en-US" dirty="0">
                <a:latin typeface="Arial" panose="020B0604020202020204" pitchFamily="34" charset="0"/>
                <a:cs typeface="Arial" panose="020B0604020202020204" pitchFamily="34" charset="0"/>
              </a:rPr>
              <a:t>Inorganics will form volume-reduced, free-flowing RR solids, which comprises non-volatile carbon from resin pyrolysis and essentially all inorganics and radionuclides on the cation IER (all organics destroyed).</a:t>
            </a:r>
          </a:p>
          <a:p>
            <a:pPr marL="1027112" lvl="2" indent="-514350">
              <a:spcBef>
                <a:spcPts val="600"/>
              </a:spcBef>
              <a:spcAft>
                <a:spcPts val="600"/>
              </a:spcAft>
              <a:buFont typeface="+mj-lt"/>
              <a:buAutoNum type="romanLcPeriod"/>
            </a:pPr>
            <a:r>
              <a:rPr lang="en-US" dirty="0">
                <a:latin typeface="Arial" panose="020B0604020202020204" pitchFamily="34" charset="0"/>
                <a:cs typeface="Arial" panose="020B0604020202020204" pitchFamily="34" charset="0"/>
              </a:rPr>
              <a:t>Process gas (comprising VOCs, steam, SOx, and small amount of H</a:t>
            </a:r>
            <a:r>
              <a:rPr lang="en-US" sz="14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S) and RR particles are discharged from the STV and are transferred to the downstream DeNOx Barrier Filter (FDB).</a:t>
            </a:r>
          </a:p>
        </p:txBody>
      </p:sp>
      <p:sp>
        <p:nvSpPr>
          <p:cNvPr id="7" name="TextBox 6">
            <a:extLst>
              <a:ext uri="{FF2B5EF4-FFF2-40B4-BE49-F238E27FC236}">
                <a16:creationId xmlns:a16="http://schemas.microsoft.com/office/drawing/2014/main" id="{8777FA8B-A64C-9F41-416F-97AA32C74A7D}"/>
              </a:ext>
            </a:extLst>
          </p:cNvPr>
          <p:cNvSpPr txBox="1"/>
          <p:nvPr/>
        </p:nvSpPr>
        <p:spPr>
          <a:xfrm>
            <a:off x="970157" y="6133170"/>
            <a:ext cx="9623502" cy="400110"/>
          </a:xfrm>
          <a:prstGeom prst="rect">
            <a:avLst/>
          </a:prstGeom>
          <a:noFill/>
        </p:spPr>
        <p:txBody>
          <a:bodyPr wrap="square" rtlCol="0">
            <a:spAutoFit/>
          </a:bodyPr>
          <a:lstStyle/>
          <a:p>
            <a:r>
              <a:rPr lang="en-US" sz="2000" dirty="0">
                <a:solidFill>
                  <a:srgbClr val="0070C0"/>
                </a:solidFill>
                <a:latin typeface="Arial Rounded MT Bold" panose="020F0704030504030204" pitchFamily="34" charset="0"/>
              </a:rPr>
              <a:t>CEtech </a:t>
            </a:r>
            <a:r>
              <a:rPr lang="en-US" sz="1600" dirty="0">
                <a:solidFill>
                  <a:srgbClr val="0070C0"/>
                </a:solidFill>
                <a:latin typeface="Arial Rounded MT Bold" panose="020F0704030504030204" pitchFamily="34" charset="0"/>
              </a:rPr>
              <a:t>LLC</a:t>
            </a:r>
            <a:r>
              <a:rPr lang="en-US" sz="2000" dirty="0">
                <a:solidFill>
                  <a:srgbClr val="0070C0"/>
                </a:solidFill>
                <a:latin typeface="Arial Rounded MT Bold" panose="020F0704030504030204" pitchFamily="34" charset="0"/>
              </a:rPr>
              <a:t>              </a:t>
            </a:r>
            <a:r>
              <a:rPr lang="en-US" sz="1600" dirty="0">
                <a:latin typeface="Arial" panose="020B0604020202020204" pitchFamily="34" charset="0"/>
                <a:cs typeface="Arial" panose="020B0604020202020204" pitchFamily="34" charset="0"/>
              </a:rPr>
              <a:t>ScrollTherm Process – Patents Pending </a:t>
            </a:r>
            <a:r>
              <a:rPr lang="en-US" dirty="0"/>
              <a:t>		</a:t>
            </a:r>
          </a:p>
        </p:txBody>
      </p:sp>
      <p:sp>
        <p:nvSpPr>
          <p:cNvPr id="9" name="TextBox 8">
            <a:extLst>
              <a:ext uri="{FF2B5EF4-FFF2-40B4-BE49-F238E27FC236}">
                <a16:creationId xmlns:a16="http://schemas.microsoft.com/office/drawing/2014/main" id="{1E0C520F-8A30-35CF-46CC-F7F9B5536A44}"/>
              </a:ext>
            </a:extLst>
          </p:cNvPr>
          <p:cNvSpPr txBox="1"/>
          <p:nvPr/>
        </p:nvSpPr>
        <p:spPr>
          <a:xfrm>
            <a:off x="11167946" y="6036393"/>
            <a:ext cx="89581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706826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21AEA-52AD-2826-607F-6869F688B3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F514A1-9A52-7E56-3B02-2E1F4CF418AC}"/>
              </a:ext>
            </a:extLst>
          </p:cNvPr>
          <p:cNvSpPr>
            <a:spLocks noGrp="1"/>
          </p:cNvSpPr>
          <p:nvPr>
            <p:ph type="title"/>
          </p:nvPr>
        </p:nvSpPr>
        <p:spPr>
          <a:xfrm>
            <a:off x="749905" y="193082"/>
            <a:ext cx="11201399" cy="875899"/>
          </a:xfrm>
        </p:spPr>
        <p:txBody>
          <a:bodyPr>
            <a:normAutofit/>
          </a:bodyPr>
          <a:lstStyle/>
          <a:p>
            <a:r>
              <a:rPr lang="en-US" sz="2800" b="1" dirty="0">
                <a:solidFill>
                  <a:srgbClr val="002060"/>
                </a:solidFill>
                <a:latin typeface="Arial" panose="020B0604020202020204" pitchFamily="34" charset="0"/>
                <a:cs typeface="Arial" panose="020B0604020202020204" pitchFamily="34" charset="0"/>
              </a:rPr>
              <a:t>ScrollTherm - Process Flowsheet 1 – CANDU IERs</a:t>
            </a:r>
          </a:p>
        </p:txBody>
      </p:sp>
      <p:sp>
        <p:nvSpPr>
          <p:cNvPr id="6" name="TextBox 5">
            <a:extLst>
              <a:ext uri="{FF2B5EF4-FFF2-40B4-BE49-F238E27FC236}">
                <a16:creationId xmlns:a16="http://schemas.microsoft.com/office/drawing/2014/main" id="{821D9F1D-A79C-557C-4BEA-9E29E795A679}"/>
              </a:ext>
            </a:extLst>
          </p:cNvPr>
          <p:cNvSpPr txBox="1"/>
          <p:nvPr/>
        </p:nvSpPr>
        <p:spPr>
          <a:xfrm>
            <a:off x="446150" y="1225074"/>
            <a:ext cx="10918536" cy="3908762"/>
          </a:xfrm>
          <a:prstGeom prst="rect">
            <a:avLst/>
          </a:prstGeom>
          <a:noFill/>
        </p:spPr>
        <p:txBody>
          <a:bodyPr wrap="square" rtlCol="0">
            <a:spAutoFit/>
          </a:bodyPr>
          <a:lstStyle/>
          <a:p>
            <a:pPr marL="569912" lvl="1" indent="-514350">
              <a:spcBef>
                <a:spcPts val="600"/>
              </a:spcBef>
              <a:spcAft>
                <a:spcPts val="600"/>
              </a:spcAft>
              <a:buFont typeface="+mj-lt"/>
              <a:buAutoNum type="arabicPeriod" startAt="4"/>
            </a:pPr>
            <a:r>
              <a:rPr lang="en-US" b="1" dirty="0">
                <a:latin typeface="Arial" panose="020B0604020202020204" pitchFamily="34" charset="0"/>
                <a:cs typeface="Arial" panose="020B0604020202020204" pitchFamily="34" charset="0"/>
              </a:rPr>
              <a:t>Anion IER treatment:</a:t>
            </a:r>
          </a:p>
          <a:p>
            <a:pPr marL="1027112" lvl="2" indent="-514350">
              <a:spcBef>
                <a:spcPts val="600"/>
              </a:spcBef>
              <a:spcAft>
                <a:spcPts val="600"/>
              </a:spcAft>
              <a:buFont typeface="+mj-lt"/>
              <a:buAutoNum type="romanLcPeriod"/>
            </a:pPr>
            <a:r>
              <a:rPr lang="en-US" dirty="0">
                <a:latin typeface="Arial" panose="020B0604020202020204" pitchFamily="34" charset="0"/>
                <a:cs typeface="Arial" panose="020B0604020202020204" pitchFamily="34" charset="0"/>
              </a:rPr>
              <a:t>Upon completion of STV treatment of cation IER, realign process gas to flow through CO2 Adsorber.</a:t>
            </a:r>
          </a:p>
          <a:p>
            <a:pPr marL="1027112" lvl="2" indent="-514350">
              <a:spcBef>
                <a:spcPts val="600"/>
              </a:spcBef>
              <a:spcAft>
                <a:spcPts val="600"/>
              </a:spcAft>
              <a:buFont typeface="+mj-lt"/>
              <a:buAutoNum type="romanLcPeriod"/>
            </a:pPr>
            <a:r>
              <a:rPr lang="en-US" dirty="0">
                <a:latin typeface="Arial" panose="020B0604020202020204" pitchFamily="34" charset="0"/>
                <a:cs typeface="Arial" panose="020B0604020202020204" pitchFamily="34" charset="0"/>
              </a:rPr>
              <a:t>Meter/feed anion IERs into STV operating at 400 to 550˚C. </a:t>
            </a:r>
          </a:p>
          <a:p>
            <a:pPr marL="1027112" lvl="2" indent="-514350">
              <a:spcBef>
                <a:spcPts val="600"/>
              </a:spcBef>
              <a:spcAft>
                <a:spcPts val="600"/>
              </a:spcAft>
              <a:buFont typeface="+mj-lt"/>
              <a:buAutoNum type="romanLcPeriod"/>
            </a:pPr>
            <a:r>
              <a:rPr lang="en-US" dirty="0">
                <a:latin typeface="Arial" panose="020B0604020202020204" pitchFamily="34" charset="0"/>
                <a:cs typeface="Arial" panose="020B0604020202020204" pitchFamily="34" charset="0"/>
              </a:rPr>
              <a:t>IERs heat-up to pyrolysis temperatures. Resin polymer and organics will thermally gasify via pyrolysis producing a low-volume, VOC stream that mixes with steam from evaporation of the slurry, interstitial, and residual water. No SOx is produced by pyrolysis of anion IER.</a:t>
            </a:r>
          </a:p>
          <a:p>
            <a:pPr marL="1027112" lvl="2" indent="-514350">
              <a:spcBef>
                <a:spcPts val="600"/>
              </a:spcBef>
              <a:spcAft>
                <a:spcPts val="600"/>
              </a:spcAft>
              <a:buFont typeface="+mj-lt"/>
              <a:buAutoNum type="romanLcPeriod"/>
            </a:pPr>
            <a:r>
              <a:rPr lang="en-US" dirty="0">
                <a:latin typeface="Arial" panose="020B0604020202020204" pitchFamily="34" charset="0"/>
                <a:cs typeface="Arial" panose="020B0604020202020204" pitchFamily="34" charset="0"/>
              </a:rPr>
              <a:t>Inorganics will form volume-reduced, free-flowing RR solids, which comprises non-volatile carbon from resin pyrolysis and essentially all inorganics on the IER (all organics destroyed).</a:t>
            </a:r>
          </a:p>
          <a:p>
            <a:pPr marL="1027112" lvl="2" indent="-514350">
              <a:spcBef>
                <a:spcPts val="600"/>
              </a:spcBef>
              <a:spcAft>
                <a:spcPts val="600"/>
              </a:spcAft>
              <a:buFont typeface="+mj-lt"/>
              <a:buAutoNum type="romanLcPeriod"/>
            </a:pPr>
            <a:r>
              <a:rPr lang="en-US" dirty="0">
                <a:latin typeface="Arial" panose="020B0604020202020204" pitchFamily="34" charset="0"/>
                <a:cs typeface="Arial" panose="020B0604020202020204" pitchFamily="34" charset="0"/>
              </a:rPr>
              <a:t>Process gas (comprising VOCs, steam, </a:t>
            </a:r>
            <a:r>
              <a:rPr lang="en-US" baseline="30000" dirty="0">
                <a:latin typeface="Arial" panose="020B0604020202020204" pitchFamily="34" charset="0"/>
                <a:cs typeface="Arial" panose="020B0604020202020204" pitchFamily="34" charset="0"/>
              </a:rPr>
              <a:t>14</a:t>
            </a:r>
            <a:r>
              <a:rPr lang="en-US" dirty="0">
                <a:latin typeface="Arial" panose="020B0604020202020204" pitchFamily="34" charset="0"/>
                <a:cs typeface="Arial" panose="020B0604020202020204" pitchFamily="34" charset="0"/>
              </a:rPr>
              <a:t>C as mainly </a:t>
            </a:r>
            <a:r>
              <a:rPr lang="en-US" baseline="30000" dirty="0">
                <a:latin typeface="Arial" panose="020B0604020202020204" pitchFamily="34" charset="0"/>
                <a:cs typeface="Arial" panose="020B0604020202020204" pitchFamily="34" charset="0"/>
              </a:rPr>
              <a:t>14</a:t>
            </a:r>
            <a:r>
              <a:rPr lang="en-US" dirty="0">
                <a:latin typeface="Arial" panose="020B0604020202020204" pitchFamily="34" charset="0"/>
                <a:cs typeface="Arial" panose="020B0604020202020204" pitchFamily="34" charset="0"/>
              </a:rPr>
              <a:t>CO</a:t>
            </a:r>
            <a:r>
              <a:rPr lang="en-US" baseline="-1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a:t>
            </a:r>
            <a:r>
              <a:rPr lang="en-US" baseline="30000" dirty="0">
                <a:latin typeface="Arial" panose="020B0604020202020204" pitchFamily="34" charset="0"/>
                <a:cs typeface="Arial" panose="020B0604020202020204" pitchFamily="34" charset="0"/>
              </a:rPr>
              <a:t>36</a:t>
            </a:r>
            <a:r>
              <a:rPr lang="en-US" dirty="0">
                <a:latin typeface="Arial" panose="020B0604020202020204" pitchFamily="34" charset="0"/>
                <a:cs typeface="Arial" panose="020B0604020202020204" pitchFamily="34" charset="0"/>
              </a:rPr>
              <a:t>Cl, and </a:t>
            </a:r>
            <a:r>
              <a:rPr lang="en-US" baseline="30000" dirty="0">
                <a:latin typeface="Arial" panose="020B0604020202020204" pitchFamily="34" charset="0"/>
                <a:cs typeface="Arial" panose="020B0604020202020204" pitchFamily="34" charset="0"/>
              </a:rPr>
              <a:t>129</a:t>
            </a:r>
            <a:r>
              <a:rPr lang="en-US" dirty="0">
                <a:latin typeface="Arial" panose="020B0604020202020204" pitchFamily="34" charset="0"/>
                <a:cs typeface="Arial" panose="020B0604020202020204" pitchFamily="34" charset="0"/>
              </a:rPr>
              <a:t>I) and RR particles are discharged from the STV and are transferred to the downstream DeNOx Barrier Filter (FDB).</a:t>
            </a:r>
          </a:p>
        </p:txBody>
      </p:sp>
      <p:sp>
        <p:nvSpPr>
          <p:cNvPr id="7" name="TextBox 6">
            <a:extLst>
              <a:ext uri="{FF2B5EF4-FFF2-40B4-BE49-F238E27FC236}">
                <a16:creationId xmlns:a16="http://schemas.microsoft.com/office/drawing/2014/main" id="{159B1153-A96A-5350-EED9-53BDA914835B}"/>
              </a:ext>
            </a:extLst>
          </p:cNvPr>
          <p:cNvSpPr txBox="1"/>
          <p:nvPr/>
        </p:nvSpPr>
        <p:spPr>
          <a:xfrm>
            <a:off x="970157" y="6133170"/>
            <a:ext cx="9623502" cy="400110"/>
          </a:xfrm>
          <a:prstGeom prst="rect">
            <a:avLst/>
          </a:prstGeom>
          <a:noFill/>
        </p:spPr>
        <p:txBody>
          <a:bodyPr wrap="square" rtlCol="0">
            <a:spAutoFit/>
          </a:bodyPr>
          <a:lstStyle/>
          <a:p>
            <a:r>
              <a:rPr lang="en-US" sz="2000" dirty="0">
                <a:solidFill>
                  <a:srgbClr val="0070C0"/>
                </a:solidFill>
                <a:latin typeface="Arial Rounded MT Bold" panose="020F0704030504030204" pitchFamily="34" charset="0"/>
              </a:rPr>
              <a:t>CEtech </a:t>
            </a:r>
            <a:r>
              <a:rPr lang="en-US" sz="1600" dirty="0">
                <a:solidFill>
                  <a:srgbClr val="0070C0"/>
                </a:solidFill>
                <a:latin typeface="Arial Rounded MT Bold" panose="020F0704030504030204" pitchFamily="34" charset="0"/>
              </a:rPr>
              <a:t>LLC</a:t>
            </a:r>
            <a:r>
              <a:rPr lang="en-US" sz="2000" dirty="0">
                <a:solidFill>
                  <a:srgbClr val="0070C0"/>
                </a:solidFill>
                <a:latin typeface="Arial Rounded MT Bold" panose="020F0704030504030204" pitchFamily="34" charset="0"/>
              </a:rPr>
              <a:t>              </a:t>
            </a:r>
            <a:r>
              <a:rPr lang="en-US" sz="1600" dirty="0">
                <a:latin typeface="Arial" panose="020B0604020202020204" pitchFamily="34" charset="0"/>
                <a:cs typeface="Arial" panose="020B0604020202020204" pitchFamily="34" charset="0"/>
              </a:rPr>
              <a:t>ScrollTherm Process – Patents Pending </a:t>
            </a:r>
            <a:r>
              <a:rPr lang="en-US" dirty="0"/>
              <a:t>		</a:t>
            </a:r>
          </a:p>
        </p:txBody>
      </p:sp>
      <p:sp>
        <p:nvSpPr>
          <p:cNvPr id="9" name="TextBox 8">
            <a:extLst>
              <a:ext uri="{FF2B5EF4-FFF2-40B4-BE49-F238E27FC236}">
                <a16:creationId xmlns:a16="http://schemas.microsoft.com/office/drawing/2014/main" id="{55EAA6EC-A18C-73EC-CC58-BCFBABEE4B7C}"/>
              </a:ext>
            </a:extLst>
          </p:cNvPr>
          <p:cNvSpPr txBox="1"/>
          <p:nvPr/>
        </p:nvSpPr>
        <p:spPr>
          <a:xfrm>
            <a:off x="11167946" y="6036393"/>
            <a:ext cx="89581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223392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9B6B0-C7B8-EB08-A142-863820811C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EF6FC-FDA0-8B25-987F-FF4261C326F7}"/>
              </a:ext>
            </a:extLst>
          </p:cNvPr>
          <p:cNvSpPr>
            <a:spLocks noGrp="1"/>
          </p:cNvSpPr>
          <p:nvPr>
            <p:ph type="title"/>
          </p:nvPr>
        </p:nvSpPr>
        <p:spPr>
          <a:xfrm>
            <a:off x="772886" y="201611"/>
            <a:ext cx="10515600" cy="875899"/>
          </a:xfrm>
        </p:spPr>
        <p:txBody>
          <a:bodyPr>
            <a:normAutofit/>
          </a:bodyPr>
          <a:lstStyle/>
          <a:p>
            <a:r>
              <a:rPr lang="en-US" sz="3000" b="1" dirty="0">
                <a:solidFill>
                  <a:srgbClr val="002060"/>
                </a:solidFill>
                <a:latin typeface="Arial" panose="020B0604020202020204" pitchFamily="34" charset="0"/>
                <a:cs typeface="Arial" panose="020B0604020202020204" pitchFamily="34" charset="0"/>
              </a:rPr>
              <a:t>ScrollTherm - Process Flowsheet 1 – CANDU IERs</a:t>
            </a:r>
          </a:p>
        </p:txBody>
      </p:sp>
      <p:sp>
        <p:nvSpPr>
          <p:cNvPr id="6" name="TextBox 5">
            <a:extLst>
              <a:ext uri="{FF2B5EF4-FFF2-40B4-BE49-F238E27FC236}">
                <a16:creationId xmlns:a16="http://schemas.microsoft.com/office/drawing/2014/main" id="{CA1A67B7-C527-7147-1C37-B13D7A7C43C3}"/>
              </a:ext>
            </a:extLst>
          </p:cNvPr>
          <p:cNvSpPr txBox="1"/>
          <p:nvPr/>
        </p:nvSpPr>
        <p:spPr>
          <a:xfrm>
            <a:off x="483915" y="1048573"/>
            <a:ext cx="11048722" cy="5016758"/>
          </a:xfrm>
          <a:prstGeom prst="rect">
            <a:avLst/>
          </a:prstGeom>
          <a:noFill/>
        </p:spPr>
        <p:txBody>
          <a:bodyPr wrap="square" rtlCol="0">
            <a:spAutoFit/>
          </a:bodyPr>
          <a:lstStyle/>
          <a:p>
            <a:pPr marL="569912" lvl="1" indent="-514350">
              <a:spcBef>
                <a:spcPts val="600"/>
              </a:spcBef>
              <a:spcAft>
                <a:spcPts val="600"/>
              </a:spcAft>
              <a:buFont typeface="+mj-lt"/>
              <a:buAutoNum type="arabicPeriod" startAt="5"/>
            </a:pPr>
            <a:r>
              <a:rPr lang="en-US" dirty="0">
                <a:latin typeface="Arial" panose="020B0604020202020204" pitchFamily="34" charset="0"/>
                <a:cs typeface="Arial" panose="020B0604020202020204" pitchFamily="34" charset="0"/>
              </a:rPr>
              <a:t>DeNOx Barrier Filter (FDB) separates RR particles from process gas. RR particles are periodically removed from the FDB for subsequent cooling and solidification or encapsulation for disposal (contains essentially all non-volatile radionuclides).</a:t>
            </a:r>
          </a:p>
          <a:p>
            <a:pPr marL="569912" lvl="1" indent="-514350">
              <a:spcBef>
                <a:spcPts val="600"/>
              </a:spcBef>
              <a:spcAft>
                <a:spcPts val="600"/>
              </a:spcAft>
              <a:buFont typeface="+mj-lt"/>
              <a:buAutoNum type="arabicPeriod" startAt="5"/>
            </a:pPr>
            <a:r>
              <a:rPr lang="en-US" dirty="0">
                <a:latin typeface="Arial" panose="020B0604020202020204" pitchFamily="34" charset="0"/>
                <a:cs typeface="Arial" panose="020B0604020202020204" pitchFamily="34" charset="0"/>
              </a:rPr>
              <a:t>The Ag-</a:t>
            </a:r>
            <a:r>
              <a:rPr lang="en-US" dirty="0" err="1">
                <a:latin typeface="Arial" panose="020B0604020202020204" pitchFamily="34" charset="0"/>
                <a:cs typeface="Arial" panose="020B0604020202020204" pitchFamily="34" charset="0"/>
              </a:rPr>
              <a:t>Zeolyte</a:t>
            </a:r>
            <a:r>
              <a:rPr lang="en-US" dirty="0">
                <a:latin typeface="Arial" panose="020B0604020202020204" pitchFamily="34" charset="0"/>
                <a:cs typeface="Arial" panose="020B0604020202020204" pitchFamily="34" charset="0"/>
              </a:rPr>
              <a:t> Adsorber and CO2 Adsorbers perform the following functions:</a:t>
            </a:r>
          </a:p>
          <a:p>
            <a:pPr marL="798512" lvl="2" indent="-285750">
              <a:spcBef>
                <a:spcPts val="600"/>
              </a:spcBef>
              <a:spcAft>
                <a:spcPts val="600"/>
              </a:spcAft>
              <a:buFont typeface="Arial" panose="020B0604020202020204" pitchFamily="34" charset="0"/>
              <a:buChar char="•"/>
            </a:pPr>
            <a:r>
              <a:rPr lang="en-US" u="sng" dirty="0">
                <a:latin typeface="Arial" panose="020B0604020202020204" pitchFamily="34" charset="0"/>
                <a:cs typeface="Arial" panose="020B0604020202020204" pitchFamily="34" charset="0"/>
              </a:rPr>
              <a:t>During anion IER treatment</a:t>
            </a:r>
            <a:r>
              <a:rPr lang="en-US" dirty="0">
                <a:latin typeface="Arial" panose="020B0604020202020204" pitchFamily="34" charset="0"/>
                <a:cs typeface="Arial" panose="020B0604020202020204" pitchFamily="34" charset="0"/>
              </a:rPr>
              <a:t>: The Ag-</a:t>
            </a:r>
            <a:r>
              <a:rPr lang="en-US" dirty="0" err="1">
                <a:latin typeface="Arial" panose="020B0604020202020204" pitchFamily="34" charset="0"/>
                <a:cs typeface="Arial" panose="020B0604020202020204" pitchFamily="34" charset="0"/>
              </a:rPr>
              <a:t>Zeolyte</a:t>
            </a:r>
            <a:r>
              <a:rPr lang="en-US" dirty="0">
                <a:latin typeface="Arial" panose="020B0604020202020204" pitchFamily="34" charset="0"/>
                <a:cs typeface="Arial" panose="020B0604020202020204" pitchFamily="34" charset="0"/>
              </a:rPr>
              <a:t> adsorber will adsorb </a:t>
            </a:r>
            <a:r>
              <a:rPr lang="en-US" baseline="30000" dirty="0">
                <a:latin typeface="Arial" panose="020B0604020202020204" pitchFamily="34" charset="0"/>
                <a:cs typeface="Arial" panose="020B0604020202020204" pitchFamily="34" charset="0"/>
              </a:rPr>
              <a:t>36</a:t>
            </a:r>
            <a:r>
              <a:rPr lang="en-US" dirty="0">
                <a:latin typeface="Arial" panose="020B0604020202020204" pitchFamily="34" charset="0"/>
                <a:cs typeface="Arial" panose="020B0604020202020204" pitchFamily="34" charset="0"/>
              </a:rPr>
              <a:t>Cl as Ag</a:t>
            </a:r>
            <a:r>
              <a:rPr lang="en-US" baseline="30000" dirty="0">
                <a:latin typeface="Arial" panose="020B0604020202020204" pitchFamily="34" charset="0"/>
                <a:cs typeface="Arial" panose="020B0604020202020204" pitchFamily="34" charset="0"/>
              </a:rPr>
              <a:t>36</a:t>
            </a:r>
            <a:r>
              <a:rPr lang="en-US" dirty="0">
                <a:latin typeface="Arial" panose="020B0604020202020204" pitchFamily="34" charset="0"/>
                <a:cs typeface="Arial" panose="020B0604020202020204" pitchFamily="34" charset="0"/>
              </a:rPr>
              <a:t>Cl and </a:t>
            </a:r>
            <a:r>
              <a:rPr lang="en-US" baseline="30000" dirty="0">
                <a:latin typeface="Arial" panose="020B0604020202020204" pitchFamily="34" charset="0"/>
                <a:cs typeface="Arial" panose="020B0604020202020204" pitchFamily="34" charset="0"/>
              </a:rPr>
              <a:t>129</a:t>
            </a:r>
            <a:r>
              <a:rPr lang="en-US" dirty="0">
                <a:latin typeface="Arial" panose="020B0604020202020204" pitchFamily="34" charset="0"/>
                <a:cs typeface="Arial" panose="020B0604020202020204" pitchFamily="34" charset="0"/>
              </a:rPr>
              <a:t>I as Ag</a:t>
            </a:r>
            <a:r>
              <a:rPr lang="en-US" baseline="30000" dirty="0">
                <a:latin typeface="Arial" panose="020B0604020202020204" pitchFamily="34" charset="0"/>
                <a:cs typeface="Arial" panose="020B0604020202020204" pitchFamily="34" charset="0"/>
              </a:rPr>
              <a:t>129</a:t>
            </a:r>
            <a:r>
              <a:rPr lang="en-US" dirty="0">
                <a:latin typeface="Arial" panose="020B0604020202020204" pitchFamily="34" charset="0"/>
                <a:cs typeface="Arial" panose="020B0604020202020204" pitchFamily="34" charset="0"/>
              </a:rPr>
              <a:t>I from the process gas. The CO2 Adsorbers will adsorb </a:t>
            </a:r>
            <a:r>
              <a:rPr lang="en-US" baseline="30000" dirty="0">
                <a:latin typeface="Arial" panose="020B0604020202020204" pitchFamily="34" charset="0"/>
                <a:cs typeface="Arial" panose="020B0604020202020204" pitchFamily="34" charset="0"/>
              </a:rPr>
              <a:t>14</a:t>
            </a:r>
            <a:r>
              <a:rPr lang="en-US" dirty="0">
                <a:latin typeface="Arial" panose="020B0604020202020204" pitchFamily="34" charset="0"/>
                <a:cs typeface="Arial" panose="020B0604020202020204" pitchFamily="34" charset="0"/>
              </a:rPr>
              <a:t>CO</a:t>
            </a:r>
            <a:r>
              <a:rPr lang="en-US" sz="14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volatized from the treated anion resins as Ca</a:t>
            </a:r>
            <a:r>
              <a:rPr lang="en-US" baseline="30000" dirty="0">
                <a:latin typeface="Arial" panose="020B0604020202020204" pitchFamily="34" charset="0"/>
                <a:cs typeface="Arial" panose="020B0604020202020204" pitchFamily="34" charset="0"/>
              </a:rPr>
              <a:t>14</a:t>
            </a:r>
            <a:r>
              <a:rPr lang="en-US" dirty="0">
                <a:latin typeface="Arial" panose="020B0604020202020204" pitchFamily="34" charset="0"/>
                <a:cs typeface="Arial" panose="020B0604020202020204" pitchFamily="34" charset="0"/>
              </a:rPr>
              <a:t>CO</a:t>
            </a:r>
            <a:r>
              <a:rPr lang="en-US" sz="1400" dirty="0">
                <a:latin typeface="Arial" panose="020B0604020202020204" pitchFamily="34" charset="0"/>
                <a:cs typeface="Arial" panose="020B0604020202020204" pitchFamily="34" charset="0"/>
              </a:rPr>
              <a:t>3. </a:t>
            </a:r>
            <a:r>
              <a:rPr lang="en-US" dirty="0">
                <a:latin typeface="Arial" panose="020B0604020202020204" pitchFamily="34" charset="0"/>
                <a:cs typeface="Arial" panose="020B0604020202020204" pitchFamily="34" charset="0"/>
              </a:rPr>
              <a:t>The CO2 Adsorbers adsorb no SOx as anion resins contain no sulfur. </a:t>
            </a:r>
          </a:p>
          <a:p>
            <a:pPr marL="798512" lvl="2" indent="-285750">
              <a:spcBef>
                <a:spcPts val="600"/>
              </a:spcBef>
              <a:spcAft>
                <a:spcPts val="600"/>
              </a:spcAft>
              <a:buFont typeface="Arial" panose="020B0604020202020204" pitchFamily="34" charset="0"/>
              <a:buChar char="•"/>
            </a:pPr>
            <a:r>
              <a:rPr lang="en-US" u="sng" dirty="0">
                <a:latin typeface="Arial" panose="020B0604020202020204" pitchFamily="34" charset="0"/>
                <a:cs typeface="Arial" panose="020B0604020202020204" pitchFamily="34" charset="0"/>
              </a:rPr>
              <a:t>During cation IER treatment</a:t>
            </a:r>
            <a:r>
              <a:rPr lang="en-US" dirty="0">
                <a:latin typeface="Arial" panose="020B0604020202020204" pitchFamily="34" charset="0"/>
                <a:cs typeface="Arial" panose="020B0604020202020204" pitchFamily="34" charset="0"/>
              </a:rPr>
              <a:t>: Bypass the CO</a:t>
            </a:r>
            <a:r>
              <a:rPr lang="en-US" sz="14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Adsorbers so SOx released from the cation IER sulfonic group decomposition will not be adsorbed. This ensures that the CO2 Adsorbers only remove and convert </a:t>
            </a:r>
            <a:r>
              <a:rPr lang="en-US" baseline="30000" dirty="0">
                <a:latin typeface="Arial" panose="020B0604020202020204" pitchFamily="34" charset="0"/>
                <a:cs typeface="Arial" panose="020B0604020202020204" pitchFamily="34" charset="0"/>
              </a:rPr>
              <a:t>14</a:t>
            </a:r>
            <a:r>
              <a:rPr lang="en-US" dirty="0">
                <a:latin typeface="Arial" panose="020B0604020202020204" pitchFamily="34" charset="0"/>
                <a:cs typeface="Arial" panose="020B0604020202020204" pitchFamily="34" charset="0"/>
              </a:rPr>
              <a:t>CO</a:t>
            </a:r>
            <a:r>
              <a:rPr lang="en-US" sz="14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from the anion resin treatment into Ca</a:t>
            </a:r>
            <a:r>
              <a:rPr lang="en-US" baseline="30000" dirty="0">
                <a:latin typeface="Arial" panose="020B0604020202020204" pitchFamily="34" charset="0"/>
                <a:cs typeface="Arial" panose="020B0604020202020204" pitchFamily="34" charset="0"/>
              </a:rPr>
              <a:t>14</a:t>
            </a:r>
            <a:r>
              <a:rPr lang="en-US" dirty="0">
                <a:latin typeface="Arial" panose="020B0604020202020204" pitchFamily="34" charset="0"/>
                <a:cs typeface="Arial" panose="020B0604020202020204" pitchFamily="34" charset="0"/>
              </a:rPr>
              <a:t>CO</a:t>
            </a:r>
            <a:r>
              <a:rPr lang="en-US" sz="14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Periodically remove and replace portion of adsorber bed with fresh calcium adsorbent.</a:t>
            </a:r>
          </a:p>
          <a:p>
            <a:pPr marL="569912" lvl="1" indent="-514350">
              <a:spcBef>
                <a:spcPts val="600"/>
              </a:spcBef>
              <a:spcAft>
                <a:spcPts val="600"/>
              </a:spcAft>
              <a:buFont typeface="+mj-lt"/>
              <a:buAutoNum type="arabicPeriod" startAt="7"/>
            </a:pPr>
            <a:r>
              <a:rPr lang="en-US" dirty="0">
                <a:latin typeface="Arial" panose="020B0604020202020204" pitchFamily="34" charset="0"/>
                <a:cs typeface="Arial" panose="020B0604020202020204" pitchFamily="34" charset="0"/>
              </a:rPr>
              <a:t>Process gases are then oxidized in the electrically-heated Thermal Oxidizer (ETO), cooled and scrubbed in the Quencher Scrubber, HEPA filtered, and monitored prior to discharge. ETO will oxidize any H</a:t>
            </a:r>
            <a:r>
              <a:rPr lang="en-US" baseline="-1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S in process gas to SOx. Quencher Scrubber will remove SOx from ETO offgas as Na</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SO</a:t>
            </a:r>
            <a:r>
              <a:rPr lang="en-US" baseline="-250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a:t>
            </a:r>
          </a:p>
          <a:p>
            <a:pPr marL="569912" lvl="1" indent="-514350">
              <a:spcBef>
                <a:spcPts val="600"/>
              </a:spcBef>
              <a:spcAft>
                <a:spcPts val="600"/>
              </a:spcAft>
              <a:buFont typeface="+mj-lt"/>
              <a:buAutoNum type="arabicPeriod" startAt="7"/>
            </a:pPr>
            <a:r>
              <a:rPr lang="en-US" dirty="0">
                <a:latin typeface="Arial" panose="020B0604020202020204" pitchFamily="34" charset="0"/>
                <a:cs typeface="Arial" panose="020B0604020202020204" pitchFamily="34" charset="0"/>
              </a:rPr>
              <a:t>Optional: Convert Na</a:t>
            </a:r>
            <a:r>
              <a:rPr lang="en-US" sz="14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SO</a:t>
            </a:r>
            <a:r>
              <a:rPr lang="en-US" sz="14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from scrubber system into CaSO</a:t>
            </a:r>
            <a:r>
              <a:rPr lang="en-US" sz="14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for solidification and/or disposal.    </a:t>
            </a:r>
          </a:p>
        </p:txBody>
      </p:sp>
      <p:sp>
        <p:nvSpPr>
          <p:cNvPr id="7" name="TextBox 6">
            <a:extLst>
              <a:ext uri="{FF2B5EF4-FFF2-40B4-BE49-F238E27FC236}">
                <a16:creationId xmlns:a16="http://schemas.microsoft.com/office/drawing/2014/main" id="{A61213A2-8741-D77E-5FA5-50EA6B8B8182}"/>
              </a:ext>
            </a:extLst>
          </p:cNvPr>
          <p:cNvSpPr txBox="1"/>
          <p:nvPr/>
        </p:nvSpPr>
        <p:spPr>
          <a:xfrm>
            <a:off x="970157" y="6133170"/>
            <a:ext cx="9623502" cy="400110"/>
          </a:xfrm>
          <a:prstGeom prst="rect">
            <a:avLst/>
          </a:prstGeom>
          <a:noFill/>
        </p:spPr>
        <p:txBody>
          <a:bodyPr wrap="square" rtlCol="0">
            <a:spAutoFit/>
          </a:bodyPr>
          <a:lstStyle/>
          <a:p>
            <a:r>
              <a:rPr lang="en-US" sz="2000" dirty="0">
                <a:solidFill>
                  <a:srgbClr val="0070C0"/>
                </a:solidFill>
                <a:latin typeface="Arial Rounded MT Bold" panose="020F0704030504030204" pitchFamily="34" charset="0"/>
              </a:rPr>
              <a:t>CEtech </a:t>
            </a:r>
            <a:r>
              <a:rPr lang="en-US" sz="1600" dirty="0">
                <a:solidFill>
                  <a:srgbClr val="0070C0"/>
                </a:solidFill>
                <a:latin typeface="Arial Rounded MT Bold" panose="020F0704030504030204" pitchFamily="34" charset="0"/>
              </a:rPr>
              <a:t>LLC</a:t>
            </a:r>
            <a:r>
              <a:rPr lang="en-US" sz="2000" dirty="0">
                <a:solidFill>
                  <a:srgbClr val="0070C0"/>
                </a:solidFill>
                <a:latin typeface="Arial Rounded MT Bold" panose="020F0704030504030204" pitchFamily="34" charset="0"/>
              </a:rPr>
              <a:t>              </a:t>
            </a:r>
            <a:r>
              <a:rPr lang="en-US" sz="1600" dirty="0">
                <a:latin typeface="Arial" panose="020B0604020202020204" pitchFamily="34" charset="0"/>
                <a:cs typeface="Arial" panose="020B0604020202020204" pitchFamily="34" charset="0"/>
              </a:rPr>
              <a:t>ScrollTherm Process – Patents Pending</a:t>
            </a:r>
            <a:r>
              <a:rPr lang="en-US" dirty="0"/>
              <a:t>		</a:t>
            </a:r>
          </a:p>
        </p:txBody>
      </p:sp>
      <p:sp>
        <p:nvSpPr>
          <p:cNvPr id="9" name="TextBox 8">
            <a:extLst>
              <a:ext uri="{FF2B5EF4-FFF2-40B4-BE49-F238E27FC236}">
                <a16:creationId xmlns:a16="http://schemas.microsoft.com/office/drawing/2014/main" id="{E360B21F-7268-91CD-0C66-997F99F9E097}"/>
              </a:ext>
            </a:extLst>
          </p:cNvPr>
          <p:cNvSpPr txBox="1"/>
          <p:nvPr/>
        </p:nvSpPr>
        <p:spPr>
          <a:xfrm>
            <a:off x="11167946" y="6036393"/>
            <a:ext cx="89581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val="936368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F0F02-6F42-8B8B-C622-824D74A211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49E3CD-E6CC-1E84-9E3A-1C7AA5C83AEF}"/>
              </a:ext>
            </a:extLst>
          </p:cNvPr>
          <p:cNvSpPr>
            <a:spLocks noGrp="1"/>
          </p:cNvSpPr>
          <p:nvPr>
            <p:ph type="title"/>
          </p:nvPr>
        </p:nvSpPr>
        <p:spPr>
          <a:xfrm>
            <a:off x="465667" y="359518"/>
            <a:ext cx="11480800" cy="875899"/>
          </a:xfrm>
        </p:spPr>
        <p:txBody>
          <a:bodyPr>
            <a:normAutofit/>
          </a:bodyPr>
          <a:lstStyle/>
          <a:p>
            <a:r>
              <a:rPr lang="en-US" sz="3000" b="1" dirty="0">
                <a:solidFill>
                  <a:srgbClr val="002060"/>
                </a:solidFill>
                <a:latin typeface="Arial" panose="020B0604020202020204" pitchFamily="34" charset="0"/>
                <a:cs typeface="Arial" panose="020B0604020202020204" pitchFamily="34" charset="0"/>
              </a:rPr>
              <a:t>ScrollTherm Process – Scrubber Solution Disposition Options</a:t>
            </a:r>
          </a:p>
        </p:txBody>
      </p:sp>
      <p:sp>
        <p:nvSpPr>
          <p:cNvPr id="6" name="TextBox 5">
            <a:extLst>
              <a:ext uri="{FF2B5EF4-FFF2-40B4-BE49-F238E27FC236}">
                <a16:creationId xmlns:a16="http://schemas.microsoft.com/office/drawing/2014/main" id="{A940299B-F51A-9F7B-E63D-99071A1869C9}"/>
              </a:ext>
            </a:extLst>
          </p:cNvPr>
          <p:cNvSpPr txBox="1"/>
          <p:nvPr/>
        </p:nvSpPr>
        <p:spPr>
          <a:xfrm>
            <a:off x="359185" y="1300764"/>
            <a:ext cx="10808761" cy="4124206"/>
          </a:xfrm>
          <a:prstGeom prst="rect">
            <a:avLst/>
          </a:prstGeom>
          <a:noFill/>
        </p:spPr>
        <p:txBody>
          <a:bodyPr wrap="square" rtlCol="0">
            <a:spAutoFit/>
          </a:bodyPr>
          <a:lstStyle/>
          <a:p>
            <a:pPr marL="176213" lvl="2">
              <a:spcBef>
                <a:spcPts val="600"/>
              </a:spcBef>
              <a:spcAft>
                <a:spcPts val="600"/>
              </a:spcAft>
            </a:pPr>
            <a:r>
              <a:rPr lang="en-US" sz="2400" b="1" dirty="0">
                <a:latin typeface="Arial" panose="020B0604020202020204" pitchFamily="34" charset="0"/>
                <a:cs typeface="Arial" panose="020B0604020202020204" pitchFamily="34" charset="0"/>
              </a:rPr>
              <a:t>Flowsheet 1</a:t>
            </a:r>
          </a:p>
          <a:p>
            <a:pPr marL="176213" lvl="2">
              <a:spcBef>
                <a:spcPts val="600"/>
              </a:spcBef>
              <a:spcAft>
                <a:spcPts val="600"/>
              </a:spcAft>
            </a:pPr>
            <a:r>
              <a:rPr lang="en-US" sz="2000" u="sng" dirty="0">
                <a:latin typeface="Arial" panose="020B0604020202020204" pitchFamily="34" charset="0"/>
                <a:cs typeface="Arial" panose="020B0604020202020204" pitchFamily="34" charset="0"/>
              </a:rPr>
              <a:t>Option 1</a:t>
            </a:r>
            <a:r>
              <a:rPr lang="en-US" sz="2000" dirty="0">
                <a:latin typeface="Arial" panose="020B0604020202020204" pitchFamily="34" charset="0"/>
                <a:cs typeface="Arial" panose="020B0604020202020204" pitchFamily="34" charset="0"/>
              </a:rPr>
              <a:t>:  Dry and encapsulate Na</a:t>
            </a:r>
            <a:r>
              <a:rPr lang="en-US" sz="2000" baseline="-1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SO</a:t>
            </a:r>
            <a:r>
              <a:rPr lang="en-US" sz="2000" baseline="-10000" dirty="0">
                <a:latin typeface="Arial" panose="020B0604020202020204" pitchFamily="34" charset="0"/>
                <a:cs typeface="Arial" panose="020B0604020202020204" pitchFamily="34" charset="0"/>
              </a:rPr>
              <a:t>4</a:t>
            </a:r>
            <a:r>
              <a:rPr lang="en-US" sz="2000" dirty="0">
                <a:latin typeface="Arial" panose="020B0604020202020204" pitchFamily="34" charset="0"/>
                <a:cs typeface="Arial" panose="020B0604020202020204" pitchFamily="34" charset="0"/>
              </a:rPr>
              <a:t> scrubber salts in polymer and dispose.</a:t>
            </a:r>
          </a:p>
          <a:p>
            <a:pPr marL="176213" lvl="2">
              <a:spcBef>
                <a:spcPts val="600"/>
              </a:spcBef>
              <a:spcAft>
                <a:spcPts val="600"/>
              </a:spcAft>
            </a:pPr>
            <a:r>
              <a:rPr lang="en-US" sz="2000" u="sng" dirty="0">
                <a:latin typeface="Arial" panose="020B0604020202020204" pitchFamily="34" charset="0"/>
                <a:cs typeface="Arial" panose="020B0604020202020204" pitchFamily="34" charset="0"/>
              </a:rPr>
              <a:t>Option 2</a:t>
            </a:r>
            <a:r>
              <a:rPr lang="en-US" sz="2000" dirty="0">
                <a:latin typeface="Arial" panose="020B0604020202020204" pitchFamily="34" charset="0"/>
                <a:cs typeface="Arial" panose="020B0604020202020204" pitchFamily="34" charset="0"/>
              </a:rPr>
              <a:t>:  Convert water soluble Na</a:t>
            </a:r>
            <a:r>
              <a:rPr lang="en-US" sz="16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SO</a:t>
            </a:r>
            <a:r>
              <a:rPr lang="en-US" sz="1600" dirty="0">
                <a:latin typeface="Arial" panose="020B0604020202020204" pitchFamily="34" charset="0"/>
                <a:cs typeface="Arial" panose="020B0604020202020204" pitchFamily="34" charset="0"/>
              </a:rPr>
              <a:t>4</a:t>
            </a:r>
            <a:r>
              <a:rPr lang="en-US" sz="2000" dirty="0">
                <a:latin typeface="Arial" panose="020B0604020202020204" pitchFamily="34" charset="0"/>
                <a:cs typeface="Arial" panose="020B0604020202020204" pitchFamily="34" charset="0"/>
              </a:rPr>
              <a:t> scrubber salts to water insoluble CaSO</a:t>
            </a:r>
            <a:r>
              <a:rPr lang="en-US" sz="1600" dirty="0">
                <a:latin typeface="Arial" panose="020B0604020202020204" pitchFamily="34" charset="0"/>
                <a:cs typeface="Arial" panose="020B0604020202020204" pitchFamily="34" charset="0"/>
              </a:rPr>
              <a:t>4</a:t>
            </a:r>
            <a:r>
              <a:rPr lang="en-US" sz="2000" dirty="0">
                <a:latin typeface="Arial" panose="020B0604020202020204" pitchFamily="34" charset="0"/>
                <a:cs typeface="Arial" panose="020B0604020202020204" pitchFamily="34" charset="0"/>
              </a:rPr>
              <a:t>:</a:t>
            </a:r>
          </a:p>
          <a:p>
            <a:pPr marL="1023938" lvl="3" indent="-341313">
              <a:spcBef>
                <a:spcPts val="600"/>
              </a:spcBef>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Add Ca(OH)</a:t>
            </a:r>
            <a:r>
              <a:rPr lang="en-US" sz="14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to scrubber solution in separate vessel, thereby converting Na</a:t>
            </a:r>
            <a:r>
              <a:rPr lang="en-US" sz="14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SO</a:t>
            </a:r>
            <a:r>
              <a:rPr lang="en-US" sz="14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to water insoluble CaSO</a:t>
            </a:r>
            <a:r>
              <a:rPr lang="en-US" sz="14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(gypsum) and NaOH solution,  </a:t>
            </a:r>
          </a:p>
          <a:p>
            <a:pPr marL="1023938" lvl="3" indent="-341313">
              <a:spcBef>
                <a:spcPts val="600"/>
              </a:spcBef>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Remove precipitated CaSO</a:t>
            </a:r>
            <a:r>
              <a:rPr lang="en-US" sz="1400" dirty="0">
                <a:latin typeface="Arial" panose="020B0604020202020204" pitchFamily="34" charset="0"/>
                <a:cs typeface="Arial" panose="020B0604020202020204" pitchFamily="34" charset="0"/>
              </a:rPr>
              <a:t>4 </a:t>
            </a:r>
            <a:r>
              <a:rPr lang="en-US" dirty="0">
                <a:latin typeface="Arial" panose="020B0604020202020204" pitchFamily="34" charset="0"/>
                <a:cs typeface="Arial" panose="020B0604020202020204" pitchFamily="34" charset="0"/>
              </a:rPr>
              <a:t>from NaOH solution and rinse CaSO</a:t>
            </a:r>
            <a:r>
              <a:rPr lang="en-US" sz="1400" dirty="0">
                <a:latin typeface="Arial" panose="020B0604020202020204" pitchFamily="34" charset="0"/>
                <a:cs typeface="Arial" panose="020B0604020202020204" pitchFamily="34" charset="0"/>
              </a:rPr>
              <a:t>4 </a:t>
            </a:r>
            <a:r>
              <a:rPr lang="en-US" dirty="0">
                <a:latin typeface="Arial" panose="020B0604020202020204" pitchFamily="34" charset="0"/>
                <a:cs typeface="Arial" panose="020B0604020202020204" pitchFamily="34" charset="0"/>
              </a:rPr>
              <a:t>solids, </a:t>
            </a:r>
          </a:p>
          <a:p>
            <a:pPr marL="1023938" lvl="3" indent="-341313">
              <a:spcBef>
                <a:spcPts val="600"/>
              </a:spcBef>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Dry wet CaSO</a:t>
            </a:r>
            <a:r>
              <a:rPr lang="en-US" sz="1400" dirty="0">
                <a:latin typeface="Arial" panose="020B0604020202020204" pitchFamily="34" charset="0"/>
                <a:cs typeface="Arial" panose="020B0604020202020204" pitchFamily="34" charset="0"/>
              </a:rPr>
              <a:t>4 </a:t>
            </a:r>
            <a:r>
              <a:rPr lang="en-US" dirty="0">
                <a:latin typeface="Arial" panose="020B0604020202020204" pitchFamily="34" charset="0"/>
                <a:cs typeface="Arial" panose="020B0604020202020204" pitchFamily="34" charset="0"/>
              </a:rPr>
              <a:t>to form CaSO</a:t>
            </a:r>
            <a:r>
              <a:rPr lang="en-US" sz="14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-1/2H</a:t>
            </a:r>
            <a:r>
              <a:rPr lang="en-US" baseline="-1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O (hemi-hydrate, gypsum) and solidify gypsum by adding water (no solidification agent required), then</a:t>
            </a:r>
          </a:p>
          <a:p>
            <a:pPr marL="1023938" lvl="3" indent="-341313">
              <a:spcBef>
                <a:spcPts val="600"/>
              </a:spcBef>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Recycle/reuse NaOH solution in Quencher Scrubber. </a:t>
            </a:r>
          </a:p>
          <a:p>
            <a:pPr marL="176212" lvl="2">
              <a:spcBef>
                <a:spcPts val="600"/>
              </a:spcBef>
              <a:spcAft>
                <a:spcPts val="600"/>
              </a:spcAft>
            </a:pPr>
            <a:r>
              <a:rPr lang="en-US" sz="2000" u="sng" dirty="0">
                <a:latin typeface="Arial" panose="020B0604020202020204" pitchFamily="34" charset="0"/>
                <a:cs typeface="Arial" panose="020B0604020202020204" pitchFamily="34" charset="0"/>
              </a:rPr>
              <a:t>Option 3</a:t>
            </a:r>
            <a:r>
              <a:rPr lang="en-US" sz="2000" dirty="0">
                <a:latin typeface="Arial" panose="020B0604020202020204" pitchFamily="34" charset="0"/>
                <a:cs typeface="Arial" panose="020B0604020202020204" pitchFamily="34" charset="0"/>
              </a:rPr>
              <a:t>:  Solidification using hydraulic cements (problematic, large volume increase)</a:t>
            </a:r>
          </a:p>
        </p:txBody>
      </p:sp>
      <p:sp>
        <p:nvSpPr>
          <p:cNvPr id="7" name="TextBox 6">
            <a:extLst>
              <a:ext uri="{FF2B5EF4-FFF2-40B4-BE49-F238E27FC236}">
                <a16:creationId xmlns:a16="http://schemas.microsoft.com/office/drawing/2014/main" id="{3FC77BBD-0731-ED6A-D446-DA9FBBBEFAAD}"/>
              </a:ext>
            </a:extLst>
          </p:cNvPr>
          <p:cNvSpPr txBox="1"/>
          <p:nvPr/>
        </p:nvSpPr>
        <p:spPr>
          <a:xfrm>
            <a:off x="970157" y="6133170"/>
            <a:ext cx="9623502" cy="400110"/>
          </a:xfrm>
          <a:prstGeom prst="rect">
            <a:avLst/>
          </a:prstGeom>
          <a:noFill/>
        </p:spPr>
        <p:txBody>
          <a:bodyPr wrap="square" rtlCol="0">
            <a:spAutoFit/>
          </a:bodyPr>
          <a:lstStyle/>
          <a:p>
            <a:r>
              <a:rPr lang="en-US" sz="2000" dirty="0">
                <a:solidFill>
                  <a:srgbClr val="0070C0"/>
                </a:solidFill>
                <a:latin typeface="Arial Rounded MT Bold" panose="020F0704030504030204" pitchFamily="34" charset="0"/>
              </a:rPr>
              <a:t>CEtech </a:t>
            </a:r>
            <a:r>
              <a:rPr lang="en-US" sz="1600" dirty="0">
                <a:solidFill>
                  <a:srgbClr val="0070C0"/>
                </a:solidFill>
                <a:latin typeface="Arial Rounded MT Bold" panose="020F0704030504030204" pitchFamily="34" charset="0"/>
              </a:rPr>
              <a:t>LLC</a:t>
            </a:r>
            <a:r>
              <a:rPr lang="en-US" sz="2000" dirty="0">
                <a:solidFill>
                  <a:srgbClr val="0070C0"/>
                </a:solidFill>
                <a:latin typeface="Arial Rounded MT Bold" panose="020F0704030504030204" pitchFamily="34" charset="0"/>
              </a:rPr>
              <a:t>              </a:t>
            </a:r>
            <a:r>
              <a:rPr lang="en-US" sz="1600" dirty="0">
                <a:latin typeface="Arial" panose="020B0604020202020204" pitchFamily="34" charset="0"/>
                <a:cs typeface="Arial" panose="020B0604020202020204" pitchFamily="34" charset="0"/>
              </a:rPr>
              <a:t>ScrollTherm Process – Patents Pending</a:t>
            </a:r>
            <a:r>
              <a:rPr lang="en-US" dirty="0"/>
              <a:t>		</a:t>
            </a:r>
          </a:p>
        </p:txBody>
      </p:sp>
      <p:sp>
        <p:nvSpPr>
          <p:cNvPr id="9" name="TextBox 8">
            <a:extLst>
              <a:ext uri="{FF2B5EF4-FFF2-40B4-BE49-F238E27FC236}">
                <a16:creationId xmlns:a16="http://schemas.microsoft.com/office/drawing/2014/main" id="{4730E70B-802E-7BE4-B562-8DD3A9F81077}"/>
              </a:ext>
            </a:extLst>
          </p:cNvPr>
          <p:cNvSpPr txBox="1"/>
          <p:nvPr/>
        </p:nvSpPr>
        <p:spPr>
          <a:xfrm>
            <a:off x="11167946" y="6036393"/>
            <a:ext cx="89581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9</a:t>
            </a:r>
          </a:p>
        </p:txBody>
      </p:sp>
    </p:spTree>
    <p:extLst>
      <p:ext uri="{BB962C8B-B14F-4D97-AF65-F5344CB8AC3E}">
        <p14:creationId xmlns:p14="http://schemas.microsoft.com/office/powerpoint/2010/main" val="3063382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6349</TotalTime>
  <Words>1271</Words>
  <Application>Microsoft Office PowerPoint</Application>
  <PresentationFormat>Widescreen</PresentationFormat>
  <Paragraphs>84</Paragraphs>
  <Slides>10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9" baseType="lpstr">
      <vt:lpstr>Aptos</vt:lpstr>
      <vt:lpstr>Aptos Display</vt:lpstr>
      <vt:lpstr>Arial</vt:lpstr>
      <vt:lpstr>Arial Rounded MT Bold</vt:lpstr>
      <vt:lpstr>Calibri</vt:lpstr>
      <vt:lpstr>Courier New</vt:lpstr>
      <vt:lpstr>Wingdings</vt:lpstr>
      <vt:lpstr>Office Theme</vt:lpstr>
      <vt:lpstr>AutoCAD LT Drawing</vt:lpstr>
      <vt:lpstr>ScrollTherm®  Thermal Treatment Process for CANDU Ion Exchange Resins </vt:lpstr>
      <vt:lpstr>ScrollTherm Process – CANDU IER Overview</vt:lpstr>
      <vt:lpstr>Pyrolysis of CANDU IERs - Overview</vt:lpstr>
      <vt:lpstr>ScrollTherm – CANDU IER Treatment - Options</vt:lpstr>
      <vt:lpstr>PowerPoint Presentation</vt:lpstr>
      <vt:lpstr>ScrollTherm - Process Flowsheet 1 – CANDU IERs</vt:lpstr>
      <vt:lpstr>ScrollTherm - Process Flowsheet 1 – CANDU IERs</vt:lpstr>
      <vt:lpstr>ScrollTherm - Process Flowsheet 1 – CANDU IERs</vt:lpstr>
      <vt:lpstr>ScrollTherm Process – Scrubber Solution Disposition Options</vt:lpstr>
      <vt:lpstr>CEtech LLC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Mason</dc:creator>
  <cp:lastModifiedBy>Brad Mason</cp:lastModifiedBy>
  <cp:revision>11</cp:revision>
  <dcterms:created xsi:type="dcterms:W3CDTF">2024-12-13T22:47:31Z</dcterms:created>
  <dcterms:modified xsi:type="dcterms:W3CDTF">2026-01-06T19:07:58Z</dcterms:modified>
</cp:coreProperties>
</file>